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331" r:id="rId3"/>
    <p:sldId id="321" r:id="rId4"/>
    <p:sldId id="322" r:id="rId5"/>
    <p:sldId id="412" r:id="rId6"/>
    <p:sldId id="458" r:id="rId8"/>
    <p:sldId id="410" r:id="rId9"/>
    <p:sldId id="413" r:id="rId10"/>
    <p:sldId id="414" r:id="rId11"/>
    <p:sldId id="415" r:id="rId12"/>
    <p:sldId id="416" r:id="rId13"/>
    <p:sldId id="417" r:id="rId14"/>
    <p:sldId id="439" r:id="rId15"/>
    <p:sldId id="411" r:id="rId16"/>
    <p:sldId id="418" r:id="rId17"/>
    <p:sldId id="419" r:id="rId18"/>
    <p:sldId id="420" r:id="rId19"/>
    <p:sldId id="375" r:id="rId20"/>
    <p:sldId id="308" r:id="rId21"/>
    <p:sldId id="309" r:id="rId22"/>
    <p:sldId id="372" r:id="rId23"/>
    <p:sldId id="376" r:id="rId24"/>
    <p:sldId id="392" r:id="rId25"/>
    <p:sldId id="391" r:id="rId26"/>
    <p:sldId id="393" r:id="rId27"/>
    <p:sldId id="394" r:id="rId28"/>
    <p:sldId id="374" r:id="rId29"/>
    <p:sldId id="381" r:id="rId30"/>
    <p:sldId id="388" r:id="rId31"/>
    <p:sldId id="382" r:id="rId32"/>
    <p:sldId id="323" r:id="rId33"/>
  </p:sldIdLst>
  <p:sldSz cx="12192000" cy="6858000"/>
  <p:notesSz cx="6858000" cy="9144000"/>
  <p:custDataLst>
    <p:tags r:id="rId3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0" userDrawn="1">
          <p15:clr>
            <a:srgbClr val="A4A3A4"/>
          </p15:clr>
        </p15:guide>
        <p15:guide id="2" pos="38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00FF"/>
    <a:srgbClr val="CC00FF"/>
    <a:srgbClr val="2ECC71"/>
    <a:srgbClr val="008000"/>
    <a:srgbClr val="6600CC"/>
    <a:srgbClr val="6E0ECF"/>
    <a:srgbClr val="FF6BA6"/>
    <a:srgbClr val="2276C6"/>
    <a:srgbClr val="1B5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 varScale="1">
        <p:scale>
          <a:sx n="88" d="100"/>
          <a:sy n="88" d="100"/>
        </p:scale>
        <p:origin x="138" y="96"/>
      </p:cViewPr>
      <p:guideLst>
        <p:guide orient="horz" pos="2180"/>
        <p:guide pos="38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gs" Target="tags/tag3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/>
            </a:lvl1pPr>
          </a:lstStyle>
          <a:p>
            <a:pPr>
              <a:defRPr/>
            </a:pPr>
            <a:fld id="{E603E6BF-1018-4DDE-8F1F-26D0C78801EB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/>
            </a:lvl1pPr>
          </a:lstStyle>
          <a:p>
            <a:fld id="{C0B113D9-3094-4D41-B795-67B4D8EF54F5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96235A3-8DAE-40C6-803D-80BE16F52A4C}" type="slidenum">
              <a:rPr lang="zh-CN" altLang="en-US" sz="1200"/>
            </a:fld>
            <a:endParaRPr lang="en-US" altLang="zh-CN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6D6CE7-A946-4722-AECA-3693606EC34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2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154EE4-1858-4B41-B1BD-214927183C6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2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6F1529-7C49-4E39-828F-6A64C6AFC94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2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914400" y="152400"/>
            <a:ext cx="10261600" cy="5334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www.enteacher.cn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C3FB25-BE06-457C-B859-3E26DAC642F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2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6B1A0E-98BC-4810-BDED-476E849C111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2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B1BEB4-7785-4C9C-B86C-9E04E6EA593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2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B49BF1-E1B2-4960-9BC5-CAF970ED7C3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2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FE17ED-872A-45C8-95A6-4625478263C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2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71018A-439C-4E5E-82BC-F10369B35B2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2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BBA53C-9C3B-470B-A7F8-51F20870CB9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2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34B465-EC10-4CEB-948D-A15BB6FBB76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2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5BFE9B-DAB2-46DE-A868-5C29DD73912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2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8678580B-2D76-4CC9-8608-C41D424CB5F2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wheel spokes="2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jpeg"/><Relationship Id="rId1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jpeg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1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.xml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microsoft.com/office/2007/relationships/media" Target="../media/media2.mp3"/><Relationship Id="rId3" Type="http://schemas.openxmlformats.org/officeDocument/2006/relationships/audio" Target="../media/media2.mp3"/><Relationship Id="rId2" Type="http://schemas.openxmlformats.org/officeDocument/2006/relationships/image" Target="../media/image16.pn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120336" y="908720"/>
            <a:ext cx="24929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kern="1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Unit 10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95885" y="44450"/>
            <a:ext cx="12457430" cy="4969510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i="1" dirty="0" smtClean="0">
                <a:solidFill>
                  <a:srgbClr val="9933FF"/>
                </a:solidFill>
                <a:latin typeface="Times New Roman" panose="02020603050405020304" pitchFamily="18" charset="0"/>
              </a:rPr>
              <a:t>Conversation 2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1611630" indent="-161163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Father: You 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shouldn’t join</a:t>
            </a:r>
            <a:r>
              <a:rPr lang="en-US" altLang="zh-CN" sz="2800" b="1" dirty="0">
                <a:latin typeface="Times New Roman" panose="02020603050405020304" pitchFamily="18" charset="0"/>
              </a:rPr>
              <a:t> the Lions right now.</a:t>
            </a:r>
            <a:endParaRPr lang="en-US" altLang="zh-CN" sz="2800" b="1" dirty="0">
              <a:latin typeface="Times New Roman" panose="02020603050405020304" pitchFamily="18" charset="0"/>
            </a:endParaRPr>
          </a:p>
          <a:p>
            <a:pPr marL="1611630" indent="-161163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Michael: Why not?</a:t>
            </a:r>
            <a:endParaRPr lang="en-US" altLang="zh-CN" sz="2800" b="1" dirty="0">
              <a:latin typeface="Times New Roman" panose="02020603050405020304" pitchFamily="18" charset="0"/>
            </a:endParaRPr>
          </a:p>
          <a:p>
            <a:pPr marL="1611630" indent="-161163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Mother: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If you become a soccer player,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you’ll never go to college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.</a:t>
            </a:r>
            <a:endParaRPr lang="en-US" altLang="zh-CN" sz="2800" b="1" dirty="0">
              <a:latin typeface="Times New Roman" panose="02020603050405020304" pitchFamily="18" charset="0"/>
            </a:endParaRPr>
          </a:p>
          <a:p>
            <a:pPr marL="1611630" indent="-161163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Michael: But I really want to play soccer.</a:t>
            </a:r>
            <a:r>
              <a:rPr lang="en-US" altLang="zh-CN" sz="2800" b="1" u="sng" dirty="0">
                <a:latin typeface="Times New Roman" panose="02020603050405020304" pitchFamily="18" charset="0"/>
              </a:rPr>
              <a:t> I want a job I love.</a:t>
            </a:r>
            <a:r>
              <a:rPr lang="en-US" altLang="zh-CN" sz="2800" b="1" dirty="0">
                <a:latin typeface="Times New Roman" panose="02020603050405020304" pitchFamily="18" charset="0"/>
              </a:rPr>
              <a:t> I want to 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be happy</a:t>
            </a:r>
            <a:r>
              <a:rPr lang="en-US" altLang="zh-CN" sz="2800" b="1" dirty="0">
                <a:latin typeface="Times New Roman" panose="02020603050405020304" pitchFamily="18" charset="0"/>
              </a:rPr>
              <a:t>.</a:t>
            </a:r>
            <a:endParaRPr lang="en-US" altLang="zh-CN" sz="2800" b="1" dirty="0">
              <a:latin typeface="Times New Roman" panose="02020603050405020304" pitchFamily="18" charset="0"/>
            </a:endParaRPr>
          </a:p>
          <a:p>
            <a:pPr marL="1431925" indent="-143192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Father: Of course you want to be happy, but there are many other interesting jobs out there.</a:t>
            </a:r>
            <a:endParaRPr lang="en-US" altLang="zh-CN" sz="2800" b="1" dirty="0">
              <a:latin typeface="Times New Roman" panose="02020603050405020304" pitchFamily="18" charset="0"/>
            </a:endParaRPr>
          </a:p>
          <a:p>
            <a:pPr marL="1611630" indent="-1611630">
              <a:lnSpc>
                <a:spcPct val="120000"/>
              </a:lnSpc>
              <a:spcBef>
                <a:spcPct val="0"/>
              </a:spcBef>
              <a:buNone/>
              <a:tabLst>
                <a:tab pos="1610995" algn="l"/>
              </a:tabLst>
            </a:pPr>
            <a:r>
              <a:rPr lang="en-US" altLang="zh-CN" sz="2800" b="1" dirty="0" smtClean="0">
                <a:latin typeface="Times New Roman" panose="02020603050405020304" pitchFamily="18" charset="0"/>
                <a:sym typeface="+mn-ea"/>
              </a:rPr>
              <a:t>Michael: 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But </a:t>
            </a:r>
            <a:r>
              <a:rPr lang="en-US" altLang="zh-CN" sz="2800" b="1" u="sng" dirty="0">
                <a:latin typeface="Times New Roman" panose="02020603050405020304" pitchFamily="18" charset="0"/>
                <a:sym typeface="+mn-ea"/>
              </a:rPr>
              <a:t>it’s my dream to </a:t>
            </a:r>
            <a:r>
              <a:rPr lang="en-US" altLang="zh-CN" sz="2800" b="1" u="sng" dirty="0">
                <a:latin typeface="Times New Roman" panose="02020603050405020304" pitchFamily="18" charset="0"/>
                <a:sym typeface="+mn-ea"/>
              </a:rPr>
              <a:t>play soccer with</a:t>
            </a:r>
            <a:r>
              <a:rPr lang="en-US" altLang="zh-CN" sz="2800" b="1" u="sng" dirty="0">
                <a:latin typeface="Times New Roman" panose="02020603050405020304" pitchFamily="18" charset="0"/>
                <a:sym typeface="+mn-ea"/>
              </a:rPr>
              <a:t> the Lions!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 This is really 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exciting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!</a:t>
            </a:r>
            <a:endParaRPr lang="en-US" altLang="zh-CN" sz="2800" b="1" dirty="0">
              <a:latin typeface="Times New Roman" panose="02020603050405020304" pitchFamily="18" charset="0"/>
            </a:endParaRPr>
          </a:p>
          <a:p>
            <a:pPr marL="1611630" indent="-161163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 Father:  It is exciting. And I know you want to </a:t>
            </a:r>
            <a:r>
              <a:rPr lang="en-US" altLang="zh-CN" sz="2800" b="1" u="sng" dirty="0">
                <a:latin typeface="Times New Roman" panose="02020603050405020304" pitchFamily="18" charset="0"/>
                <a:sym typeface="+mn-ea"/>
              </a:rPr>
              <a:t>make a lot of money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. </a:t>
            </a:r>
            <a:r>
              <a:rPr lang="en-US" altLang="zh-CN" sz="2800" b="1" u="sng" dirty="0">
                <a:latin typeface="Times New Roman" panose="02020603050405020304" pitchFamily="18" charset="0"/>
                <a:sym typeface="+mn-ea"/>
              </a:rPr>
              <a:t>But </a:t>
            </a:r>
            <a:r>
              <a:rPr lang="en-US" altLang="zh-CN" sz="2800" b="1" u="sng" dirty="0">
                <a:latin typeface="Times New Roman" panose="02020603050405020304" pitchFamily="18" charset="0"/>
                <a:sym typeface="+mn-ea"/>
              </a:rPr>
              <a:t>money isn’t everything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, son.</a:t>
            </a:r>
            <a:endParaRPr lang="en-US" altLang="zh-CN" sz="2800" b="1" dirty="0">
              <a:latin typeface="Times New Roman" panose="02020603050405020304" pitchFamily="18" charset="0"/>
            </a:endParaRPr>
          </a:p>
          <a:p>
            <a:pPr marL="1611630" indent="-161163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Michael: I know. But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if I don’t do this now, I’ll never do it.</a:t>
            </a:r>
            <a:endParaRPr lang="en-US" altLang="zh-CN" sz="2800" b="1" dirty="0">
              <a:latin typeface="Times New Roman" panose="02020603050405020304" pitchFamily="18" charset="0"/>
            </a:endParaRPr>
          </a:p>
          <a:p>
            <a:pPr marL="1611630" indent="-161163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Mother: But </a:t>
            </a:r>
            <a:r>
              <a:rPr lang="en-US" altLang="zh-CN" sz="2800" b="1" u="sng" dirty="0">
                <a:latin typeface="Times New Roman" panose="02020603050405020304" pitchFamily="18" charset="0"/>
                <a:sym typeface="+mn-ea"/>
              </a:rPr>
              <a:t>don’t you want to </a:t>
            </a:r>
            <a:r>
              <a:rPr lang="en-US" altLang="zh-CN" sz="2800" b="1" u="sng" dirty="0">
                <a:latin typeface="Times New Roman" panose="02020603050405020304" pitchFamily="18" charset="0"/>
                <a:sym typeface="+mn-ea"/>
              </a:rPr>
              <a:t>get an education</a:t>
            </a:r>
            <a:r>
              <a:rPr lang="en-US" altLang="zh-CN" sz="2800" b="1" u="sng" dirty="0">
                <a:latin typeface="Times New Roman" panose="02020603050405020304" pitchFamily="18" charset="0"/>
                <a:sym typeface="+mn-ea"/>
              </a:rPr>
              <a:t>?</a:t>
            </a:r>
            <a:endParaRPr lang="en-US" altLang="zh-CN" sz="2800" b="1" dirty="0">
              <a:latin typeface="Times New Roman" panose="02020603050405020304" pitchFamily="18" charset="0"/>
            </a:endParaRPr>
          </a:p>
          <a:p>
            <a:pPr marL="1431925" indent="-1431925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28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1384" y="1628800"/>
            <a:ext cx="10513168" cy="3778684"/>
          </a:xfrm>
        </p:spPr>
        <p:txBody>
          <a:bodyPr/>
          <a:lstStyle/>
          <a:p>
            <a:pPr algn="l">
              <a:lnSpc>
                <a:spcPct val="120000"/>
              </a:lnSpc>
              <a:spcBef>
                <a:spcPct val="0"/>
              </a:spcBef>
              <a:tabLst>
                <a:tab pos="1610995" algn="l"/>
              </a:tabLst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In Michael’s opinions, making his dream come ture and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being happy are the most important.</a:t>
            </a:r>
            <a:endParaRPr lang="en-US" altLang="zh-CN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  <a:tabLst>
                <a:tab pos="1610995" algn="l"/>
              </a:tabLst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But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Michael’s parents think going to college and</a:t>
            </a:r>
            <a:endParaRPr lang="en-US" altLang="zh-CN" sz="3600" b="1" dirty="0">
              <a:solidFill>
                <a:srgbClr val="FF0000"/>
              </a:solidFill>
              <a:latin typeface="Times New Roman" panose="02020603050405020304" pitchFamily="18" charset="0"/>
              <a:sym typeface="+mn-ea"/>
            </a:endParaRPr>
          </a:p>
          <a:p>
            <a:pPr marL="0" indent="0" algn="l">
              <a:lnSpc>
                <a:spcPct val="120000"/>
              </a:lnSpc>
              <a:spcBef>
                <a:spcPct val="0"/>
              </a:spcBef>
              <a:buNone/>
              <a:tabLst>
                <a:tab pos="1610995" algn="l"/>
              </a:tabLst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  getting an education are the most important.</a:t>
            </a:r>
            <a:endParaRPr lang="en-US" altLang="zh-CN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  <a:buNone/>
              <a:tabLst>
                <a:tab pos="1610995" algn="l"/>
              </a:tabLst>
            </a:pPr>
            <a:endParaRPr lang="en-US" altLang="zh-CN" sz="2800" b="1" dirty="0">
              <a:latin typeface="Times New Roman" panose="02020603050405020304" pitchFamily="18" charset="0"/>
            </a:endParaRPr>
          </a:p>
          <a:p>
            <a:pPr marL="1611630" indent="-1611630" algn="l">
              <a:lnSpc>
                <a:spcPct val="120000"/>
              </a:lnSpc>
              <a:spcBef>
                <a:spcPct val="0"/>
              </a:spcBef>
              <a:buNone/>
              <a:tabLst>
                <a:tab pos="1610995" algn="l"/>
              </a:tabLst>
            </a:pPr>
            <a:endParaRPr lang="en-US" altLang="zh-CN" sz="2800" b="1" dirty="0">
              <a:latin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06400" y="246380"/>
            <a:ext cx="11797030" cy="1382395"/>
          </a:xfrm>
          <a:prstGeom prst="rect">
            <a:avLst/>
          </a:prstGeom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of the things are the most important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Michael and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 parents?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24" y="2351424"/>
            <a:ext cx="7857906" cy="1533826"/>
          </a:xfrm>
          <a:prstGeom prst="rect">
            <a:avLst/>
          </a:prstGeom>
        </p:spPr>
      </p:pic>
      <p:sp>
        <p:nvSpPr>
          <p:cNvPr id="15368" name="Text Box 5"/>
          <p:cNvSpPr txBox="1">
            <a:spLocks noChangeArrowheads="1"/>
          </p:cNvSpPr>
          <p:nvPr/>
        </p:nvSpPr>
        <p:spPr bwMode="auto">
          <a:xfrm>
            <a:off x="1775521" y="1338892"/>
            <a:ext cx="8856983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Student A is Michael. Student B is his friend. Student B, give Student A advice.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57" y="1418586"/>
            <a:ext cx="915533" cy="9155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3" b="14406"/>
          <a:stretch>
            <a:fillRect/>
          </a:stretch>
        </p:blipFill>
        <p:spPr>
          <a:xfrm>
            <a:off x="3340328" y="419742"/>
            <a:ext cx="4909091" cy="9260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34" y="3853478"/>
            <a:ext cx="7412769" cy="130566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75789" y="2643162"/>
            <a:ext cx="5701109" cy="117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What do you think I should do? Can you give me some advice? 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69712" y="4336926"/>
            <a:ext cx="5836854" cy="594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I think you should go to college. 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368" y="5128324"/>
            <a:ext cx="7199290" cy="140526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746874" y="5348903"/>
            <a:ext cx="6096000" cy="113646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But if I go to college, I’ll never become a great soccer player. 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transition>
    <p:wheel spokes="2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ext Box 4"/>
          <p:cNvSpPr txBox="1">
            <a:spLocks noChangeArrowheads="1"/>
          </p:cNvSpPr>
          <p:nvPr/>
        </p:nvSpPr>
        <p:spPr bwMode="auto">
          <a:xfrm>
            <a:off x="839416" y="835276"/>
            <a:ext cx="10992544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the reasons the soccer agent and Michael’s parents mentioned to persuade him.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967" name="Text Box 39"/>
          <p:cNvSpPr txBox="1">
            <a:spLocks noChangeArrowheads="1"/>
          </p:cNvSpPr>
          <p:nvPr/>
        </p:nvSpPr>
        <p:spPr bwMode="auto">
          <a:xfrm>
            <a:off x="4799856" y="2490488"/>
            <a:ext cx="6888088" cy="3637919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DAEDE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If </a:t>
            </a:r>
            <a:r>
              <a:rPr lang="en-US" altLang="zh-CN" dirty="0"/>
              <a:t>you join the Lions, </a:t>
            </a:r>
            <a:endParaRPr lang="en-US" altLang="zh-CN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    you’ll </a:t>
            </a:r>
            <a:r>
              <a:rPr lang="en-US" altLang="zh-CN" dirty="0">
                <a:solidFill>
                  <a:srgbClr val="FF0000"/>
                </a:solidFill>
              </a:rPr>
              <a:t>become a great soccer player. 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indent="-4572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If </a:t>
            </a:r>
            <a:r>
              <a:rPr lang="en-US" altLang="zh-CN" dirty="0"/>
              <a:t>you become a Lion, </a:t>
            </a:r>
            <a:endParaRPr lang="en-US" altLang="zh-CN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en-US" altLang="zh-CN" dirty="0" smtClean="0">
                <a:solidFill>
                  <a:srgbClr val="FF0000"/>
                </a:solidFill>
              </a:rPr>
              <a:t>you’ll </a:t>
            </a:r>
            <a:r>
              <a:rPr lang="en-US" altLang="zh-CN" dirty="0">
                <a:solidFill>
                  <a:srgbClr val="FF0000"/>
                </a:solidFill>
              </a:rPr>
              <a:t>travel around the world.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indent="-4572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If </a:t>
            </a:r>
            <a:r>
              <a:rPr lang="en-US" altLang="zh-CN" dirty="0"/>
              <a:t>you work really hard, </a:t>
            </a:r>
            <a:endParaRPr lang="en-US" altLang="zh-CN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     you’ll </a:t>
            </a:r>
            <a:r>
              <a:rPr lang="en-US" altLang="zh-CN" dirty="0">
                <a:solidFill>
                  <a:srgbClr val="FF0000"/>
                </a:solidFill>
              </a:rPr>
              <a:t>be famous.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108548" name="Picture 12" descr="Y~5M)FVFK@]~YY3J~_8H6R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" r="25627"/>
          <a:stretch>
            <a:fillRect/>
          </a:stretch>
        </p:blipFill>
        <p:spPr bwMode="auto">
          <a:xfrm>
            <a:off x="839416" y="2861647"/>
            <a:ext cx="381635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9" name="TextBox 6"/>
          <p:cNvSpPr txBox="1">
            <a:spLocks noChangeArrowheads="1"/>
          </p:cNvSpPr>
          <p:nvPr/>
        </p:nvSpPr>
        <p:spPr bwMode="auto">
          <a:xfrm>
            <a:off x="1415480" y="2166017"/>
            <a:ext cx="28813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CC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agent</a:t>
            </a:r>
            <a:endParaRPr lang="zh-CN" altLang="en-US" dirty="0">
              <a:solidFill>
                <a:srgbClr val="CC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49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49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49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3"/>
          <p:cNvSpPr txBox="1">
            <a:spLocks noChangeArrowheads="1"/>
          </p:cNvSpPr>
          <p:nvPr/>
        </p:nvSpPr>
        <p:spPr bwMode="auto">
          <a:xfrm>
            <a:off x="4813322" y="1720043"/>
            <a:ext cx="6696744" cy="4425827"/>
          </a:xfrm>
          <a:prstGeom prst="rect">
            <a:avLst/>
          </a:prstGeom>
          <a:noFill/>
          <a:ln w="22225" algn="ctr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DAEDE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If </a:t>
            </a:r>
            <a:r>
              <a:rPr lang="en-US" altLang="zh-CN" dirty="0"/>
              <a:t>you become a soccer player, </a:t>
            </a:r>
            <a:endParaRPr lang="en-US" altLang="zh-CN" dirty="0" smtClean="0"/>
          </a:p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   you’ll </a:t>
            </a:r>
            <a:r>
              <a:rPr lang="en-US" altLang="zh-CN" dirty="0">
                <a:solidFill>
                  <a:srgbClr val="FF0000"/>
                </a:solidFill>
              </a:rPr>
              <a:t>never go to college.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indent="-457200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There </a:t>
            </a:r>
            <a:r>
              <a:rPr lang="en-US" altLang="zh-CN" dirty="0"/>
              <a:t>are </a:t>
            </a:r>
            <a:endParaRPr lang="en-US" altLang="zh-CN" dirty="0" smtClean="0"/>
          </a:p>
          <a:p>
            <a:pPr marL="444500" indent="-444500" eaLnBrk="1" hangingPunct="1">
              <a:lnSpc>
                <a:spcPct val="11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    many </a:t>
            </a:r>
            <a:r>
              <a:rPr lang="en-US" altLang="zh-CN" dirty="0">
                <a:solidFill>
                  <a:srgbClr val="FF0000"/>
                </a:solidFill>
              </a:rPr>
              <a:t>other interesting jobs out there.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indent="-457200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Although </a:t>
            </a:r>
            <a:r>
              <a:rPr lang="en-US" altLang="zh-CN" dirty="0"/>
              <a:t>playing soccer is exciting and can make a lot of money, </a:t>
            </a:r>
            <a:endParaRPr lang="en-US" altLang="zh-CN" dirty="0" smtClean="0"/>
          </a:p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   money </a:t>
            </a:r>
            <a:r>
              <a:rPr lang="en-US" altLang="zh-CN" dirty="0">
                <a:solidFill>
                  <a:srgbClr val="FF0000"/>
                </a:solidFill>
              </a:rPr>
              <a:t>isn’t everything.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09571" name="矩形 2"/>
          <p:cNvSpPr>
            <a:spLocks noChangeArrowheads="1"/>
          </p:cNvSpPr>
          <p:nvPr/>
        </p:nvSpPr>
        <p:spPr bwMode="auto">
          <a:xfrm>
            <a:off x="678602" y="908771"/>
            <a:ext cx="4140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>
                <a:solidFill>
                  <a:srgbClr val="CC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Michael’s parents</a:t>
            </a:r>
            <a:endParaRPr lang="en-US" altLang="zh-CN">
              <a:solidFill>
                <a:srgbClr val="CC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9572" name="Picture 13" descr="61MFOWE7_%T29768FY%HP}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15"/>
          <a:stretch>
            <a:fillRect/>
          </a:stretch>
        </p:blipFill>
        <p:spPr bwMode="auto">
          <a:xfrm>
            <a:off x="857991" y="1916832"/>
            <a:ext cx="3671887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ext Box 2"/>
          <p:cNvSpPr txBox="1">
            <a:spLocks noChangeArrowheads="1"/>
          </p:cNvSpPr>
          <p:nvPr/>
        </p:nvSpPr>
        <p:spPr bwMode="auto">
          <a:xfrm>
            <a:off x="1343472" y="908720"/>
            <a:ext cx="9470227" cy="1810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Suppose you are Michael or Michael’s friends, try to use </a:t>
            </a:r>
            <a:r>
              <a:rPr lang="en-US" altLang="zh-CN" sz="32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If…will…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write some sentences to predict the situation after joining the Lions.</a:t>
            </a:r>
            <a:endParaRPr lang="en-US" altLang="zh-CN" sz="3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619" name="Text Box 3"/>
          <p:cNvSpPr txBox="1">
            <a:spLocks noChangeArrowheads="1"/>
          </p:cNvSpPr>
          <p:nvPr/>
        </p:nvSpPr>
        <p:spPr bwMode="auto">
          <a:xfrm>
            <a:off x="1343472" y="3741807"/>
            <a:ext cx="9738773" cy="186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254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1. </a:t>
            </a:r>
            <a:r>
              <a:rPr lang="en-US" altLang="zh-CN" dirty="0">
                <a:solidFill>
                  <a:srgbClr val="FF0000"/>
                </a:solidFill>
              </a:rPr>
              <a:t>If</a:t>
            </a:r>
            <a:r>
              <a:rPr lang="en-US" altLang="zh-CN" dirty="0"/>
              <a:t> I join the Lions, I</a:t>
            </a:r>
            <a:r>
              <a:rPr lang="en-US" altLang="zh-CN" dirty="0">
                <a:solidFill>
                  <a:srgbClr val="FF0000"/>
                </a:solidFill>
              </a:rPr>
              <a:t>’ll</a:t>
            </a:r>
            <a:r>
              <a:rPr lang="en-US" altLang="zh-CN" dirty="0"/>
              <a:t> have less free time.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2. </a:t>
            </a:r>
            <a:r>
              <a:rPr lang="en-US" altLang="zh-CN" dirty="0">
                <a:solidFill>
                  <a:srgbClr val="FF0000"/>
                </a:solidFill>
              </a:rPr>
              <a:t>If</a:t>
            </a:r>
            <a:r>
              <a:rPr lang="en-US" altLang="zh-CN" dirty="0"/>
              <a:t> you become a famous soccer player, </a:t>
            </a:r>
            <a:r>
              <a:rPr lang="en-US" altLang="zh-CN" dirty="0" smtClean="0"/>
              <a:t>we </a:t>
            </a:r>
            <a:r>
              <a:rPr lang="en-US" altLang="zh-CN" dirty="0" smtClean="0">
                <a:solidFill>
                  <a:srgbClr val="FF0000"/>
                </a:solidFill>
              </a:rPr>
              <a:t>won’t</a:t>
            </a:r>
            <a:r>
              <a:rPr lang="en-US" altLang="zh-CN" dirty="0" smtClean="0">
                <a:solidFill>
                  <a:srgbClr val="0000FF"/>
                </a:solidFill>
              </a:rPr>
              <a:t> </a:t>
            </a:r>
            <a:r>
              <a:rPr lang="en-US" altLang="zh-CN" dirty="0"/>
              <a:t>see you as often as </a:t>
            </a:r>
            <a:r>
              <a:rPr lang="en-US" altLang="zh-CN" dirty="0" smtClean="0"/>
              <a:t>we </a:t>
            </a:r>
            <a:r>
              <a:rPr lang="en-US" altLang="zh-CN" dirty="0"/>
              <a:t>do now.  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47" y="2863553"/>
            <a:ext cx="2864445" cy="10693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7" name="Text Box 5"/>
          <p:cNvSpPr txBox="1">
            <a:spLocks noChangeArrowheads="1"/>
          </p:cNvSpPr>
          <p:nvPr/>
        </p:nvSpPr>
        <p:spPr bwMode="auto">
          <a:xfrm>
            <a:off x="1361604" y="2063842"/>
            <a:ext cx="9396784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254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/>
              <a:t>To think about the things that are most important to you</a:t>
            </a:r>
            <a:endParaRPr lang="en-US" altLang="zh-CN" dirty="0" smtClean="0"/>
          </a:p>
          <a:p>
            <a:pPr marL="457200" indent="-457200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/>
              <a:t>To listen </a:t>
            </a:r>
            <a:r>
              <a:rPr lang="en-US" altLang="zh-CN" dirty="0"/>
              <a:t>to get the specific information about </a:t>
            </a:r>
            <a:r>
              <a:rPr lang="en-US" altLang="zh-CN" dirty="0" smtClean="0"/>
              <a:t>the advice given to Michael by a sports agent and his parents </a:t>
            </a:r>
            <a:endParaRPr lang="en-US" altLang="zh-CN" dirty="0"/>
          </a:p>
          <a:p>
            <a:pPr marL="457200" indent="-457200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/>
              <a:t>To </a:t>
            </a:r>
            <a:r>
              <a:rPr lang="en-US" altLang="zh-CN" dirty="0"/>
              <a:t>learn to </a:t>
            </a:r>
            <a:r>
              <a:rPr lang="en-US" altLang="zh-CN" dirty="0" smtClean="0"/>
              <a:t>give advice to others</a:t>
            </a:r>
            <a:endParaRPr lang="en-US" altLang="zh-CN" dirty="0"/>
          </a:p>
        </p:txBody>
      </p:sp>
      <p:pic>
        <p:nvPicPr>
          <p:cNvPr id="100360" name="Picture 8" descr="Learning objectives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605679"/>
            <a:ext cx="5832648" cy="145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/>
          <p:cNvSpPr txBox="1">
            <a:spLocks noChangeArrowheads="1"/>
          </p:cNvSpPr>
          <p:nvPr/>
        </p:nvSpPr>
        <p:spPr bwMode="auto">
          <a:xfrm>
            <a:off x="1180039" y="1723210"/>
            <a:ext cx="52565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>
                <a:solidFill>
                  <a:srgbClr val="0000FF"/>
                </a:solidFill>
                <a:latin typeface="+mn-lt"/>
              </a:rPr>
              <a:t>Complete the sentences.</a:t>
            </a:r>
            <a:endParaRPr lang="en-US" altLang="zh-CN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21508" name="Rectangle 6"/>
          <p:cNvSpPr>
            <a:spLocks noChangeArrowheads="1"/>
          </p:cNvSpPr>
          <p:nvPr/>
        </p:nvSpPr>
        <p:spPr bwMode="auto">
          <a:xfrm>
            <a:off x="1199456" y="3186401"/>
            <a:ext cx="9937103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58775" indent="-358775" eaLnBrk="1" hangingPunct="1">
              <a:lnSpc>
                <a:spcPct val="110000"/>
              </a:lnSpc>
            </a:pPr>
            <a:r>
              <a:rPr lang="en-US" altLang="zh-CN" dirty="0"/>
              <a:t>1. If you walk there, you’ll be late for the </a:t>
            </a:r>
            <a:r>
              <a:rPr lang="en-US" altLang="zh-CN" dirty="0" smtClean="0"/>
              <a:t>________. </a:t>
            </a:r>
            <a:endParaRPr lang="en-US" altLang="zh-CN" dirty="0"/>
          </a:p>
          <a:p>
            <a:pPr marL="358775" indent="-358775" eaLnBrk="1" hangingPunct="1">
              <a:lnSpc>
                <a:spcPct val="110000"/>
              </a:lnSpc>
            </a:pPr>
            <a:r>
              <a:rPr lang="en-US" altLang="zh-CN" dirty="0"/>
              <a:t>2. If they watch </a:t>
            </a:r>
            <a:r>
              <a:rPr lang="en-US" altLang="zh-CN" dirty="0" smtClean="0"/>
              <a:t>a(n) ________ </a:t>
            </a:r>
            <a:r>
              <a:rPr lang="en-US" altLang="zh-CN" dirty="0"/>
              <a:t>at the party, some students will be bored. </a:t>
            </a:r>
            <a:endParaRPr lang="en-US" altLang="zh-CN" dirty="0"/>
          </a:p>
          <a:p>
            <a:pPr marL="358775" indent="-358775" eaLnBrk="1" hangingPunct="1">
              <a:lnSpc>
                <a:spcPct val="110000"/>
              </a:lnSpc>
            </a:pPr>
            <a:r>
              <a:rPr lang="en-US" altLang="zh-CN" dirty="0"/>
              <a:t>3. I don’t know what to do, can you give me some </a:t>
            </a:r>
            <a:r>
              <a:rPr lang="en-US" altLang="zh-CN" dirty="0" smtClean="0"/>
              <a:t>_________?  </a:t>
            </a:r>
            <a:endParaRPr lang="en-US" altLang="zh-CN" dirty="0"/>
          </a:p>
        </p:txBody>
      </p:sp>
      <p:sp>
        <p:nvSpPr>
          <p:cNvPr id="10" name="Rectangle 35"/>
          <p:cNvSpPr>
            <a:spLocks noChangeArrowheads="1"/>
          </p:cNvSpPr>
          <p:nvPr/>
        </p:nvSpPr>
        <p:spPr bwMode="auto">
          <a:xfrm>
            <a:off x="1199456" y="2428654"/>
            <a:ext cx="9577064" cy="626698"/>
          </a:xfrm>
          <a:prstGeom prst="rect">
            <a:avLst/>
          </a:prstGeom>
          <a:solidFill>
            <a:srgbClr val="FFFFCC"/>
          </a:solidFill>
          <a:ln w="6350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meeting, </a:t>
            </a:r>
            <a:r>
              <a:rPr lang="en-US" altLang="zh-CN" dirty="0" smtClean="0"/>
              <a:t>video</a:t>
            </a:r>
            <a:r>
              <a:rPr lang="en-US" altLang="zh-CN" dirty="0"/>
              <a:t>, </a:t>
            </a:r>
            <a:r>
              <a:rPr lang="en-US" altLang="zh-CN" dirty="0" smtClean="0"/>
              <a:t>chocolate</a:t>
            </a:r>
            <a:r>
              <a:rPr lang="en-US" altLang="zh-CN" dirty="0"/>
              <a:t>, </a:t>
            </a:r>
            <a:r>
              <a:rPr lang="en-US" altLang="zh-CN" dirty="0" smtClean="0"/>
              <a:t>taxi</a:t>
            </a:r>
            <a:r>
              <a:rPr lang="en-US" altLang="zh-CN" dirty="0"/>
              <a:t>, </a:t>
            </a:r>
            <a:r>
              <a:rPr lang="en-US" altLang="zh-CN" dirty="0" smtClean="0"/>
              <a:t>upset</a:t>
            </a:r>
            <a:r>
              <a:rPr lang="en-US" altLang="zh-CN" dirty="0"/>
              <a:t>, </a:t>
            </a:r>
            <a:r>
              <a:rPr lang="en-US" altLang="zh-CN" dirty="0" smtClean="0"/>
              <a:t>advice</a:t>
            </a:r>
            <a:r>
              <a:rPr lang="en-US" altLang="zh-CN" dirty="0"/>
              <a:t>, </a:t>
            </a:r>
            <a:r>
              <a:rPr lang="en-US" altLang="zh-CN" dirty="0" smtClean="0"/>
              <a:t>organize</a:t>
            </a:r>
            <a:endParaRPr lang="zh-CN" altLang="en-US" dirty="0"/>
          </a:p>
        </p:txBody>
      </p:sp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8544271" y="3185675"/>
            <a:ext cx="157447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meeting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12" name="Rectangle 18"/>
          <p:cNvSpPr>
            <a:spLocks noChangeArrowheads="1"/>
          </p:cNvSpPr>
          <p:nvPr/>
        </p:nvSpPr>
        <p:spPr bwMode="auto">
          <a:xfrm>
            <a:off x="5048790" y="3770450"/>
            <a:ext cx="11192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video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13" name="Rectangle 19"/>
          <p:cNvSpPr>
            <a:spLocks noChangeArrowheads="1"/>
          </p:cNvSpPr>
          <p:nvPr/>
        </p:nvSpPr>
        <p:spPr bwMode="auto">
          <a:xfrm>
            <a:off x="1847528" y="5373793"/>
            <a:ext cx="130195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advice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718" y="532262"/>
            <a:ext cx="3670110" cy="9998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1127448" y="2095337"/>
            <a:ext cx="9937104" cy="363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46405" indent="-446405" eaLnBrk="1" hangingPunct="1">
              <a:lnSpc>
                <a:spcPct val="120000"/>
              </a:lnSpc>
            </a:pPr>
            <a:r>
              <a:rPr lang="en-US" altLang="zh-CN" dirty="0"/>
              <a:t>4. What will happen if she _________ a soccer game on Saturday? </a:t>
            </a:r>
            <a:endParaRPr lang="en-US" altLang="zh-CN" dirty="0"/>
          </a:p>
          <a:p>
            <a:pPr marL="446405" indent="-446405" eaLnBrk="1" hangingPunct="1">
              <a:lnSpc>
                <a:spcPct val="120000"/>
              </a:lnSpc>
            </a:pPr>
            <a:r>
              <a:rPr lang="en-US" altLang="zh-CN" dirty="0"/>
              <a:t>5. If she doesn’t come home on time, her parents will be </a:t>
            </a:r>
            <a:r>
              <a:rPr lang="en-US" altLang="zh-CN" dirty="0" smtClean="0"/>
              <a:t>________. </a:t>
            </a:r>
            <a:endParaRPr lang="en-US" altLang="zh-CN" dirty="0"/>
          </a:p>
          <a:p>
            <a:pPr marL="446405" indent="-446405" eaLnBrk="1" hangingPunct="1">
              <a:lnSpc>
                <a:spcPct val="120000"/>
              </a:lnSpc>
            </a:pPr>
            <a:r>
              <a:rPr lang="en-US" altLang="zh-CN" dirty="0"/>
              <a:t>6. If it rains tomorrow, we’ll take </a:t>
            </a:r>
            <a:r>
              <a:rPr lang="en-US" altLang="zh-CN" dirty="0" smtClean="0"/>
              <a:t>a(n) ________ </a:t>
            </a:r>
            <a:r>
              <a:rPr lang="en-US" altLang="zh-CN" dirty="0"/>
              <a:t>there. </a:t>
            </a:r>
            <a:endParaRPr lang="en-US" altLang="zh-CN" dirty="0"/>
          </a:p>
          <a:p>
            <a:pPr marL="446405" indent="-446405" eaLnBrk="1" hangingPunct="1">
              <a:lnSpc>
                <a:spcPct val="120000"/>
              </a:lnSpc>
            </a:pPr>
            <a:r>
              <a:rPr lang="en-US" altLang="zh-CN" dirty="0"/>
              <a:t>7. If he eats too much _________, he’ll be very heavy. </a:t>
            </a:r>
            <a:endParaRPr lang="zh-CN" altLang="en-US" dirty="0"/>
          </a:p>
        </p:txBody>
      </p:sp>
      <p:sp>
        <p:nvSpPr>
          <p:cNvPr id="61461" name="Rectangle 21"/>
          <p:cNvSpPr>
            <a:spLocks noChangeArrowheads="1"/>
          </p:cNvSpPr>
          <p:nvPr/>
        </p:nvSpPr>
        <p:spPr bwMode="auto">
          <a:xfrm>
            <a:off x="5767968" y="2149141"/>
            <a:ext cx="185018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organizes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1462" name="Rectangle 22"/>
          <p:cNvSpPr>
            <a:spLocks noChangeArrowheads="1"/>
          </p:cNvSpPr>
          <p:nvPr/>
        </p:nvSpPr>
        <p:spPr bwMode="auto">
          <a:xfrm>
            <a:off x="1847528" y="3903447"/>
            <a:ext cx="11192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upset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1463" name="Rectangle 23"/>
          <p:cNvSpPr>
            <a:spLocks noChangeArrowheads="1"/>
          </p:cNvSpPr>
          <p:nvPr/>
        </p:nvSpPr>
        <p:spPr bwMode="auto">
          <a:xfrm>
            <a:off x="8184232" y="4527069"/>
            <a:ext cx="8810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taxi</a:t>
            </a:r>
            <a:endParaRPr kumimoji="1" lang="en-US" altLang="zh-CN" b="0" dirty="0">
              <a:solidFill>
                <a:srgbClr val="FF0000"/>
              </a:solidFill>
            </a:endParaRPr>
          </a:p>
        </p:txBody>
      </p:sp>
      <p:sp>
        <p:nvSpPr>
          <p:cNvPr id="61464" name="Rectangle 24"/>
          <p:cNvSpPr>
            <a:spLocks noChangeArrowheads="1"/>
          </p:cNvSpPr>
          <p:nvPr/>
        </p:nvSpPr>
        <p:spPr bwMode="auto">
          <a:xfrm>
            <a:off x="5015880" y="5097968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chocolate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Rectangle 35"/>
          <p:cNvSpPr>
            <a:spLocks noChangeArrowheads="1"/>
          </p:cNvSpPr>
          <p:nvPr/>
        </p:nvSpPr>
        <p:spPr bwMode="auto">
          <a:xfrm>
            <a:off x="1104414" y="1234993"/>
            <a:ext cx="9649072" cy="626698"/>
          </a:xfrm>
          <a:prstGeom prst="rect">
            <a:avLst/>
          </a:prstGeom>
          <a:solidFill>
            <a:srgbClr val="FFFFCC"/>
          </a:solidFill>
          <a:ln w="6350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meeting, </a:t>
            </a:r>
            <a:r>
              <a:rPr lang="en-US" altLang="zh-CN" dirty="0" smtClean="0"/>
              <a:t>video</a:t>
            </a:r>
            <a:r>
              <a:rPr lang="en-US" altLang="zh-CN" dirty="0"/>
              <a:t>, </a:t>
            </a:r>
            <a:r>
              <a:rPr lang="en-US" altLang="zh-CN" dirty="0" smtClean="0"/>
              <a:t>chocolate</a:t>
            </a:r>
            <a:r>
              <a:rPr lang="en-US" altLang="zh-CN" dirty="0"/>
              <a:t>, </a:t>
            </a:r>
            <a:r>
              <a:rPr lang="en-US" altLang="zh-CN" dirty="0" smtClean="0"/>
              <a:t>taxi</a:t>
            </a:r>
            <a:r>
              <a:rPr lang="en-US" altLang="zh-CN" dirty="0"/>
              <a:t>, </a:t>
            </a:r>
            <a:r>
              <a:rPr lang="en-US" altLang="zh-CN" dirty="0" smtClean="0"/>
              <a:t>upset</a:t>
            </a:r>
            <a:r>
              <a:rPr lang="en-US" altLang="zh-CN" dirty="0"/>
              <a:t>, </a:t>
            </a:r>
            <a:r>
              <a:rPr lang="en-US" altLang="zh-CN" dirty="0" smtClean="0"/>
              <a:t>advice</a:t>
            </a:r>
            <a:r>
              <a:rPr lang="en-US" altLang="zh-CN" dirty="0"/>
              <a:t>, </a:t>
            </a:r>
            <a:r>
              <a:rPr lang="en-US" altLang="zh-CN" dirty="0" smtClean="0"/>
              <a:t>organize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1" grpId="0"/>
      <p:bldP spid="61462" grpId="0"/>
      <p:bldP spid="61463" grpId="0"/>
      <p:bldP spid="6146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63552" y="260648"/>
            <a:ext cx="807144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kern="1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Unit 10</a:t>
            </a:r>
            <a:endParaRPr lang="en-US" altLang="zh-CN" sz="5400" b="1" kern="1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5400" b="1" kern="1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If you go to the party, </a:t>
            </a:r>
            <a:endParaRPr lang="en-US" altLang="zh-CN" sz="5400" b="1" kern="1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5400" b="1" kern="1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you’ll have a great time!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8" name="Text Box 4"/>
          <p:cNvSpPr txBox="1">
            <a:spLocks noChangeArrowheads="1"/>
          </p:cNvSpPr>
          <p:nvPr/>
        </p:nvSpPr>
        <p:spPr bwMode="auto">
          <a:xfrm>
            <a:off x="479376" y="1399852"/>
            <a:ext cx="11280576" cy="330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do you think these things are the most important to you? Give your reasons</a:t>
            </a:r>
            <a:r>
              <a:rPr lang="en-US" altLang="zh-CN" sz="32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Then ask your group members.</a:t>
            </a:r>
            <a:endParaRPr lang="en-US" altLang="zh-CN" sz="3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I think being happy is the most important because it makes me feel that the life is meaningful…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761214"/>
            <a:ext cx="2160240" cy="580487"/>
          </a:xfrm>
          <a:prstGeom prst="rect">
            <a:avLst/>
          </a:prstGeom>
        </p:spPr>
      </p:pic>
      <p:sp>
        <p:nvSpPr>
          <p:cNvPr id="4" name="Text Box 5"/>
          <p:cNvSpPr/>
          <p:nvPr/>
        </p:nvSpPr>
        <p:spPr>
          <a:xfrm>
            <a:off x="560995" y="4941168"/>
            <a:ext cx="10421938" cy="1222642"/>
          </a:xfrm>
          <a:prstGeom prst="rect">
            <a:avLst/>
          </a:prstGeom>
          <a:noFill/>
          <a:ln w="19050">
            <a:solidFill>
              <a:srgbClr val="0066FF"/>
            </a:solidFill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lang="zh-CN" altLang="en-US" sz="1800" b="0" i="0" u="none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</a:lstStyle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altLang="zh-CN" sz="3200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/>
              </a:rPr>
              <a:t>…thinks </a:t>
            </a:r>
            <a:r>
              <a:rPr lang="en-US" altLang="zh-CN" sz="3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/>
              </a:rPr>
              <a:t>going to college is the most important to </a:t>
            </a:r>
            <a:r>
              <a:rPr lang="en-US" altLang="zh-CN" sz="3200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/>
              </a:rPr>
              <a:t>her/him</a:t>
            </a:r>
            <a:r>
              <a:rPr lang="en-US" altLang="zh-CN" sz="3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/>
              </a:rPr>
              <a:t>. If </a:t>
            </a:r>
            <a:r>
              <a:rPr lang="en-US" altLang="zh-CN" sz="3200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/>
              </a:rPr>
              <a:t>she/he </a:t>
            </a:r>
            <a:r>
              <a:rPr lang="en-US" altLang="zh-CN" sz="3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/>
              </a:rPr>
              <a:t>goes to </a:t>
            </a:r>
            <a:r>
              <a:rPr lang="en-US" altLang="zh-CN" sz="3200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/>
              </a:rPr>
              <a:t>college</a:t>
            </a:r>
            <a:r>
              <a:rPr lang="en-US" altLang="zh-CN" sz="3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/>
              </a:rPr>
              <a:t>, </a:t>
            </a:r>
            <a:r>
              <a:rPr lang="en-US" altLang="zh-CN" sz="3200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/>
              </a:rPr>
              <a:t>she/he </a:t>
            </a:r>
            <a:r>
              <a:rPr lang="en-US" altLang="zh-CN" sz="32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/>
              </a:rPr>
              <a:t>will find a good job.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396773"/>
            <a:ext cx="5688632" cy="10429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86" name="Picture 10" descr="CIMG5567"/>
          <p:cNvPicPr>
            <a:picLocks noChangeAspect="1" noChangeArrowheads="1"/>
          </p:cNvPicPr>
          <p:nvPr/>
        </p:nvPicPr>
        <p:blipFill rotWithShape="1">
          <a:blip r:embed="rId2" cstate="print">
            <a:lum bright="-6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30"/>
          <a:stretch>
            <a:fillRect/>
          </a:stretch>
        </p:blipFill>
        <p:spPr bwMode="auto">
          <a:xfrm>
            <a:off x="7392144" y="2253345"/>
            <a:ext cx="3677102" cy="290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379" name="Text Box 3"/>
          <p:cNvSpPr txBox="1">
            <a:spLocks noChangeArrowheads="1"/>
          </p:cNvSpPr>
          <p:nvPr/>
        </p:nvSpPr>
        <p:spPr bwMode="auto">
          <a:xfrm>
            <a:off x="538986" y="1668444"/>
            <a:ext cx="11148685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 at the pictures </a:t>
            </a:r>
            <a:r>
              <a:rPr lang="en-US" altLang="zh-CN" sz="32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think about:</a:t>
            </a:r>
            <a:endParaRPr lang="en-US" altLang="zh-CN" sz="3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380" name="Text Box 4"/>
          <p:cNvSpPr txBox="1">
            <a:spLocks noChangeArrowheads="1"/>
          </p:cNvSpPr>
          <p:nvPr/>
        </p:nvSpPr>
        <p:spPr bwMode="auto">
          <a:xfrm>
            <a:off x="7071225" y="5230002"/>
            <a:ext cx="3998021" cy="594778"/>
          </a:xfrm>
          <a:prstGeom prst="rect">
            <a:avLst/>
          </a:prstGeom>
          <a:noFill/>
          <a:ln w="19050" algn="ctr">
            <a:solidFill>
              <a:srgbClr val="FF6BA6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3200" dirty="0" smtClean="0">
                <a:solidFill>
                  <a:srgbClr val="FF0066"/>
                </a:solidFill>
                <a:cs typeface="Times New Roman" panose="02020603050405020304" pitchFamily="18" charset="0"/>
              </a:rPr>
              <a:t>Michael </a:t>
            </a:r>
            <a:r>
              <a:rPr lang="en-US" altLang="zh-CN" sz="3200" dirty="0">
                <a:solidFill>
                  <a:srgbClr val="FF0066"/>
                </a:solidFill>
                <a:cs typeface="Times New Roman" panose="02020603050405020304" pitchFamily="18" charset="0"/>
              </a:rPr>
              <a:t>and </a:t>
            </a:r>
            <a:r>
              <a:rPr lang="en-US" altLang="zh-CN" sz="3200" dirty="0" smtClean="0">
                <a:solidFill>
                  <a:srgbClr val="FF0066"/>
                </a:solidFill>
                <a:cs typeface="Times New Roman" panose="02020603050405020304" pitchFamily="18" charset="0"/>
              </a:rPr>
              <a:t>an </a:t>
            </a:r>
            <a:r>
              <a:rPr lang="en-US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agent</a:t>
            </a:r>
            <a:r>
              <a:rPr lang="en-US" altLang="zh-CN" sz="3200" dirty="0">
                <a:solidFill>
                  <a:srgbClr val="FF0066"/>
                </a:solidFill>
                <a:cs typeface="Times New Roman" panose="02020603050405020304" pitchFamily="18" charset="0"/>
              </a:rPr>
              <a:t>.</a:t>
            </a:r>
            <a:endParaRPr lang="en-US" altLang="zh-CN" sz="3200" dirty="0">
              <a:solidFill>
                <a:srgbClr val="FF0066"/>
              </a:solidFill>
              <a:cs typeface="Times New Roman" panose="02020603050405020304" pitchFamily="18" charset="0"/>
            </a:endParaRPr>
          </a:p>
        </p:txBody>
      </p:sp>
      <p:sp>
        <p:nvSpPr>
          <p:cNvPr id="101381" name="Text Box 5"/>
          <p:cNvSpPr txBox="1">
            <a:spLocks noChangeArrowheads="1"/>
          </p:cNvSpPr>
          <p:nvPr/>
        </p:nvSpPr>
        <p:spPr bwMode="auto">
          <a:xfrm>
            <a:off x="538986" y="4860240"/>
            <a:ext cx="5751243" cy="1175706"/>
          </a:xfrm>
          <a:prstGeom prst="rect">
            <a:avLst/>
          </a:prstGeom>
          <a:noFill/>
          <a:ln w="19050" algn="ctr">
            <a:solidFill>
              <a:srgbClr val="008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3200" dirty="0">
                <a:solidFill>
                  <a:srgbClr val="008000"/>
                </a:solidFill>
                <a:cs typeface="Times New Roman" panose="02020603050405020304" pitchFamily="18" charset="0"/>
              </a:rPr>
              <a:t>The Lions might be the name of a sports team.</a:t>
            </a:r>
            <a:endParaRPr lang="en-US" altLang="zh-CN" sz="3200" dirty="0">
              <a:solidFill>
                <a:srgbClr val="008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774" y="492187"/>
            <a:ext cx="5904656" cy="110712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0781" y="2469313"/>
            <a:ext cx="7062665" cy="192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/>
              <a:t>Where is it?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Who are the two people?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What is The Lions?</a:t>
            </a:r>
            <a:endParaRPr lang="zh-CN" altLang="en-US" dirty="0"/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>
            <a:off x="7646556" y="6051047"/>
            <a:ext cx="3562012" cy="576263"/>
          </a:xfrm>
          <a:prstGeom prst="wedgeRoundRectCallout">
            <a:avLst>
              <a:gd name="adj1" fmla="val 27614"/>
              <a:gd name="adj2" fmla="val -7503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r>
              <a:rPr lang="en-US" altLang="zh-CN" sz="3000" i="1" dirty="0" smtClean="0">
                <a:solidFill>
                  <a:srgbClr val="FF0000"/>
                </a:solidFill>
              </a:rPr>
              <a:t>n. </a:t>
            </a:r>
            <a:r>
              <a:rPr lang="zh-CN" altLang="en-US" sz="3000" dirty="0" smtClean="0">
                <a:solidFill>
                  <a:srgbClr val="FF0000"/>
                </a:solidFill>
              </a:rPr>
              <a:t>代理人，经纪人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0" grpId="0" animBg="1"/>
      <p:bldP spid="101381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86" name="Picture 10" descr="CIMG5567"/>
          <p:cNvPicPr>
            <a:picLocks noChangeAspect="1" noChangeArrowheads="1"/>
          </p:cNvPicPr>
          <p:nvPr/>
        </p:nvPicPr>
        <p:blipFill rotWithShape="1">
          <a:blip r:embed="rId2" cstate="print">
            <a:lum bright="-6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70"/>
          <a:stretch>
            <a:fillRect/>
          </a:stretch>
        </p:blipFill>
        <p:spPr bwMode="auto">
          <a:xfrm>
            <a:off x="6456040" y="980728"/>
            <a:ext cx="4772454" cy="360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382" name="Text Box 6"/>
          <p:cNvSpPr txBox="1">
            <a:spLocks noChangeArrowheads="1"/>
          </p:cNvSpPr>
          <p:nvPr/>
        </p:nvSpPr>
        <p:spPr bwMode="auto">
          <a:xfrm>
            <a:off x="551384" y="4797152"/>
            <a:ext cx="10009112" cy="1175706"/>
          </a:xfrm>
          <a:prstGeom prst="rect">
            <a:avLst/>
          </a:prstGeom>
          <a:noFill/>
          <a:ln w="19050" algn="ctr">
            <a:solidFill>
              <a:srgbClr val="6600CC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3200" dirty="0">
                <a:solidFill>
                  <a:srgbClr val="6600CC"/>
                </a:solidFill>
                <a:cs typeface="Times New Roman" panose="02020603050405020304" pitchFamily="18" charset="0"/>
              </a:rPr>
              <a:t>Michael and his parents </a:t>
            </a:r>
            <a:r>
              <a:rPr lang="en-US" altLang="zh-CN" sz="3200" dirty="0" smtClean="0">
                <a:solidFill>
                  <a:srgbClr val="6600CC"/>
                </a:solidFill>
                <a:cs typeface="Times New Roman" panose="02020603050405020304" pitchFamily="18" charset="0"/>
              </a:rPr>
              <a:t>may </a:t>
            </a:r>
            <a:r>
              <a:rPr lang="en-US" altLang="zh-CN" sz="3200" dirty="0">
                <a:solidFill>
                  <a:srgbClr val="6600CC"/>
                </a:solidFill>
                <a:cs typeface="Times New Roman" panose="02020603050405020304" pitchFamily="18" charset="0"/>
              </a:rPr>
              <a:t>talking about </a:t>
            </a:r>
            <a:r>
              <a:rPr lang="en-US" altLang="zh-CN" sz="3200" dirty="0" smtClean="0">
                <a:solidFill>
                  <a:srgbClr val="6600CC"/>
                </a:solidFill>
                <a:cs typeface="Times New Roman" panose="02020603050405020304" pitchFamily="18" charset="0"/>
              </a:rPr>
              <a:t>things that are important to Michael.</a:t>
            </a:r>
            <a:endParaRPr lang="en-US" altLang="zh-CN" sz="3200" dirty="0">
              <a:solidFill>
                <a:srgbClr val="6600CC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1384" y="1484784"/>
            <a:ext cx="5904656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/>
              <a:t>What’s the relationship of the three people? What do you think they’re talking about?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0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767408" y="883671"/>
            <a:ext cx="10801200" cy="5641673"/>
          </a:xfrm>
          <a:prstGeom prst="rect">
            <a:avLst/>
          </a:prstGeom>
          <a:noFill/>
          <a:ln w="19050">
            <a:solidFill>
              <a:srgbClr val="0066FF"/>
            </a:solidFill>
            <a:miter lim="800000"/>
          </a:ln>
        </p:spPr>
        <p:txBody>
          <a:bodyPr wrap="square">
            <a:spAutoFit/>
          </a:bodyPr>
          <a:lstStyle/>
          <a:p>
            <a:pPr marL="541655" indent="-541655">
              <a:lnSpc>
                <a:spcPct val="110000"/>
              </a:lnSpc>
              <a:buSzTx/>
            </a:pPr>
            <a:r>
              <a:rPr lang="en-US" altLang="zh-CN" sz="3000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Times New Roman" panose="02020603050405020304" pitchFamily="18" charset="0"/>
                <a:sym typeface="Wingdings" panose="05000000000000000000"/>
              </a:rPr>
              <a:t>A</a:t>
            </a:r>
            <a:r>
              <a:rPr lang="en-US" altLang="zh-CN" sz="30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Times New Roman" panose="02020603050405020304" pitchFamily="18" charset="0"/>
                <a:sym typeface="Wingdings" panose="05000000000000000000"/>
              </a:rPr>
              <a:t>: </a:t>
            </a:r>
            <a:r>
              <a:rPr lang="en-US" altLang="zh-CN" sz="3000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Times New Roman" panose="02020603050405020304" pitchFamily="18" charset="0"/>
                <a:sym typeface="Wingdings" panose="05000000000000000000"/>
              </a:rPr>
              <a:t>I think you should go to college.</a:t>
            </a:r>
            <a:endParaRPr lang="en-US" altLang="zh-CN" sz="3000" b="1" dirty="0">
              <a:cs typeface="Times New Roman" panose="02020603050405020304" pitchFamily="18" charset="0"/>
            </a:endParaRPr>
          </a:p>
          <a:p>
            <a:pPr marL="541655" indent="-541655">
              <a:lnSpc>
                <a:spcPct val="110000"/>
              </a:lnSpc>
              <a:buSzTx/>
            </a:pPr>
            <a:r>
              <a:rPr lang="en-US" altLang="zh-CN" sz="30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Times New Roman" panose="02020603050405020304" pitchFamily="18" charset="0"/>
                <a:sym typeface="Wingdings" panose="05000000000000000000"/>
              </a:rPr>
              <a:t>B: </a:t>
            </a:r>
            <a:r>
              <a:rPr lang="en-US" altLang="zh-CN" sz="3000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Times New Roman" panose="02020603050405020304" pitchFamily="18" charset="0"/>
                <a:sym typeface="Wingdings" panose="05000000000000000000"/>
              </a:rPr>
              <a:t>Why?</a:t>
            </a:r>
            <a:endParaRPr lang="en-US" altLang="zh-CN" sz="3000" b="1" dirty="0" smtClean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cs typeface="Times New Roman" panose="02020603050405020304" pitchFamily="18" charset="0"/>
              <a:sym typeface="Wingdings" panose="05000000000000000000"/>
            </a:endParaRPr>
          </a:p>
          <a:p>
            <a:pPr marL="541655" indent="-541655">
              <a:lnSpc>
                <a:spcPct val="110000"/>
              </a:lnSpc>
              <a:buSzTx/>
            </a:pPr>
            <a:r>
              <a:rPr lang="en-US" altLang="zh-CN" sz="3000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Times New Roman" panose="02020603050405020304" pitchFamily="18" charset="0"/>
                <a:sym typeface="Wingdings" panose="05000000000000000000"/>
              </a:rPr>
              <a:t>A: Because if you go to college, you’ll get a good education.</a:t>
            </a:r>
            <a:endParaRPr lang="en-US" altLang="zh-CN" sz="3000" dirty="0" smtClean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cs typeface="Times New Roman" panose="02020603050405020304" pitchFamily="18" charset="0"/>
              <a:sym typeface="Wingdings" panose="05000000000000000000"/>
            </a:endParaRPr>
          </a:p>
          <a:p>
            <a:pPr marL="541655" indent="-541655">
              <a:lnSpc>
                <a:spcPct val="110000"/>
              </a:lnSpc>
              <a:buSzTx/>
            </a:pPr>
            <a:r>
              <a:rPr lang="en-US" altLang="zh-CN" sz="3000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Times New Roman" panose="02020603050405020304" pitchFamily="18" charset="0"/>
                <a:sym typeface="Wingdings" panose="05000000000000000000"/>
              </a:rPr>
              <a:t>B: Why is a good education important?</a:t>
            </a:r>
            <a:endParaRPr lang="en-US" altLang="zh-CN" sz="3000" b="1" dirty="0" smtClean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cs typeface="Times New Roman" panose="02020603050405020304" pitchFamily="18" charset="0"/>
              <a:sym typeface="Wingdings" panose="05000000000000000000"/>
            </a:endParaRPr>
          </a:p>
          <a:p>
            <a:pPr marL="541655" indent="-541655">
              <a:lnSpc>
                <a:spcPct val="110000"/>
              </a:lnSpc>
              <a:buSzTx/>
            </a:pPr>
            <a:r>
              <a:rPr lang="en-US" altLang="zh-CN" sz="3000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Times New Roman" panose="02020603050405020304" pitchFamily="18" charset="0"/>
                <a:sym typeface="Wingdings" panose="05000000000000000000"/>
              </a:rPr>
              <a:t>A: If you get a good education, you can get a good job.</a:t>
            </a:r>
            <a:endParaRPr lang="en-US" altLang="zh-CN" sz="3000" dirty="0" smtClean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cs typeface="Times New Roman" panose="02020603050405020304" pitchFamily="18" charset="0"/>
              <a:sym typeface="Wingdings" panose="05000000000000000000"/>
            </a:endParaRPr>
          </a:p>
          <a:p>
            <a:pPr marL="541655" indent="-541655">
              <a:lnSpc>
                <a:spcPct val="110000"/>
              </a:lnSpc>
              <a:buSzTx/>
            </a:pPr>
            <a:r>
              <a:rPr lang="en-US" altLang="zh-CN" sz="3000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Times New Roman" panose="02020603050405020304" pitchFamily="18" charset="0"/>
                <a:sym typeface="Wingdings" panose="05000000000000000000"/>
              </a:rPr>
              <a:t>B: But being a soccer player is a great job. And if I go to college, I’ll never become a great soccer player.</a:t>
            </a:r>
            <a:endParaRPr lang="en-US" altLang="zh-CN" sz="3000" b="1" dirty="0" smtClean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cs typeface="Times New Roman" panose="02020603050405020304" pitchFamily="18" charset="0"/>
              <a:sym typeface="Wingdings" panose="05000000000000000000"/>
            </a:endParaRPr>
          </a:p>
          <a:p>
            <a:pPr marL="541655" indent="-541655">
              <a:lnSpc>
                <a:spcPct val="110000"/>
              </a:lnSpc>
              <a:buSzTx/>
            </a:pPr>
            <a:r>
              <a:rPr lang="en-US" altLang="zh-CN" sz="3000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Times New Roman" panose="02020603050405020304" pitchFamily="18" charset="0"/>
                <a:sym typeface="Wingdings" panose="05000000000000000000"/>
              </a:rPr>
              <a:t>A: But if you go to college, you can get a good education and play soccer on the school team</a:t>
            </a:r>
            <a:r>
              <a:rPr lang="en-US" altLang="zh-CN" sz="3000" dirty="0" smtClean="0">
                <a:cs typeface="Times New Roman" panose="02020603050405020304" pitchFamily="18" charset="0"/>
                <a:sym typeface="Wingdings" panose="05000000000000000000"/>
              </a:rPr>
              <a:t>.</a:t>
            </a:r>
            <a:endParaRPr lang="en-US" altLang="zh-CN" sz="3000" dirty="0" smtClean="0">
              <a:cs typeface="Times New Roman" panose="02020603050405020304" pitchFamily="18" charset="0"/>
              <a:sym typeface="Wingdings" panose="05000000000000000000"/>
            </a:endParaRPr>
          </a:p>
          <a:p>
            <a:pPr marL="541655" indent="-541655">
              <a:lnSpc>
                <a:spcPct val="110000"/>
              </a:lnSpc>
              <a:buSzTx/>
            </a:pPr>
            <a:r>
              <a:rPr lang="en-US" altLang="zh-CN" sz="3000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Times New Roman" panose="02020603050405020304" pitchFamily="18" charset="0"/>
                <a:sym typeface="Wingdings" panose="05000000000000000000"/>
              </a:rPr>
              <a:t>B: But if I play on the school team, I won’t develop professional skills, and I won’t earn money.</a:t>
            </a:r>
            <a:endParaRPr lang="en-US" altLang="zh-CN" sz="3000" dirty="0" smtClean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cs typeface="Times New Roman" panose="02020603050405020304" pitchFamily="18" charset="0"/>
              <a:sym typeface="Wingdings" panose="0500000000000000000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1" y="199367"/>
            <a:ext cx="2029495" cy="637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62"/>
          <a:stretch>
            <a:fillRect/>
          </a:stretch>
        </p:blipFill>
        <p:spPr>
          <a:xfrm>
            <a:off x="4439816" y="260648"/>
            <a:ext cx="3672408" cy="81749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12043" y="908720"/>
            <a:ext cx="10873208" cy="541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travel   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v.</a:t>
            </a:r>
            <a:r>
              <a:rPr lang="en-US" altLang="zh-CN" sz="3200" dirty="0" smtClean="0">
                <a:solidFill>
                  <a:srgbClr val="FF0000"/>
                </a:solidFill>
              </a:rPr>
              <a:t> </a:t>
            </a:r>
            <a:r>
              <a:rPr lang="zh-CN" altLang="en-US" sz="3200" dirty="0" smtClean="0">
                <a:solidFill>
                  <a:srgbClr val="FF0000"/>
                </a:solidFill>
              </a:rPr>
              <a:t>①旅行</a:t>
            </a:r>
            <a:r>
              <a:rPr lang="zh-CN" altLang="en-US" sz="3200" dirty="0">
                <a:solidFill>
                  <a:srgbClr val="FF0000"/>
                </a:solidFill>
              </a:rPr>
              <a:t>；</a:t>
            </a:r>
            <a:r>
              <a:rPr lang="zh-CN" altLang="en-US" sz="3200" dirty="0" smtClean="0">
                <a:solidFill>
                  <a:srgbClr val="FF0000"/>
                </a:solidFill>
              </a:rPr>
              <a:t>游历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/>
              <a:t>travel around </a:t>
            </a:r>
            <a:r>
              <a:rPr lang="en-US" altLang="zh-CN" sz="3200" dirty="0"/>
              <a:t>the world </a:t>
            </a:r>
            <a:r>
              <a:rPr lang="en-US" altLang="zh-CN" sz="3200" dirty="0" smtClean="0"/>
              <a:t> </a:t>
            </a:r>
            <a:r>
              <a:rPr lang="zh-CN" altLang="en-US" sz="3200" dirty="0" smtClean="0"/>
              <a:t>环游世界</a:t>
            </a:r>
            <a:endParaRPr lang="en-US" altLang="zh-CN" sz="3200" dirty="0" smtClean="0"/>
          </a:p>
          <a:p>
            <a:pPr>
              <a:lnSpc>
                <a:spcPct val="120000"/>
              </a:lnSpc>
            </a:pPr>
            <a:r>
              <a:rPr lang="en-US" altLang="zh-CN" sz="3200" dirty="0" smtClean="0"/>
              <a:t>travel </a:t>
            </a:r>
            <a:r>
              <a:rPr lang="en-US" altLang="zh-CN" sz="3200" dirty="0"/>
              <a:t>to ... (</a:t>
            </a:r>
            <a:r>
              <a:rPr lang="zh-CN" altLang="en-US" sz="3200" dirty="0"/>
              <a:t>去</a:t>
            </a:r>
            <a:r>
              <a:rPr lang="en-US" altLang="zh-CN" sz="3200" dirty="0">
                <a:latin typeface="+mj-ea"/>
                <a:ea typeface="+mj-ea"/>
              </a:rPr>
              <a:t>……</a:t>
            </a:r>
            <a:r>
              <a:rPr lang="zh-CN" altLang="en-US" sz="3200" dirty="0"/>
              <a:t>旅行</a:t>
            </a:r>
            <a:r>
              <a:rPr lang="en-US" altLang="zh-CN" sz="3200" dirty="0"/>
              <a:t>)</a:t>
            </a:r>
            <a:r>
              <a:rPr lang="zh-CN" altLang="en-US" sz="3200" dirty="0" smtClean="0"/>
              <a:t>中</a:t>
            </a:r>
            <a:endParaRPr lang="en-US" altLang="zh-CN" sz="3200" dirty="0" smtClean="0"/>
          </a:p>
          <a:p>
            <a:pPr indent="1708150">
              <a:lnSpc>
                <a:spcPct val="120000"/>
              </a:lnSpc>
            </a:pPr>
            <a:r>
              <a:rPr lang="zh-CN" altLang="en-US" sz="3200" dirty="0" smtClean="0">
                <a:solidFill>
                  <a:srgbClr val="FF0000"/>
                </a:solidFill>
              </a:rPr>
              <a:t>② </a:t>
            </a:r>
            <a:r>
              <a:rPr lang="en-US" altLang="zh-CN" sz="3200" dirty="0" smtClean="0">
                <a:solidFill>
                  <a:srgbClr val="FF0000"/>
                </a:solidFill>
              </a:rPr>
              <a:t>(</a:t>
            </a:r>
            <a:r>
              <a:rPr lang="zh-CN" altLang="en-US" sz="3200" dirty="0">
                <a:solidFill>
                  <a:srgbClr val="FF0000"/>
                </a:solidFill>
              </a:rPr>
              <a:t>以某速度、朝某方向或在某距离内</a:t>
            </a:r>
            <a:r>
              <a:rPr lang="en-US" altLang="zh-CN" sz="3200" dirty="0">
                <a:solidFill>
                  <a:srgbClr val="FF0000"/>
                </a:solidFill>
              </a:rPr>
              <a:t>)</a:t>
            </a:r>
            <a:r>
              <a:rPr lang="zh-CN" altLang="en-US" sz="3200" dirty="0">
                <a:solidFill>
                  <a:srgbClr val="FF0000"/>
                </a:solidFill>
              </a:rPr>
              <a:t>行进，</a:t>
            </a:r>
            <a:r>
              <a:rPr lang="zh-CN" altLang="en-US" sz="3200" dirty="0" smtClean="0">
                <a:solidFill>
                  <a:srgbClr val="FF0000"/>
                </a:solidFill>
              </a:rPr>
              <a:t>传播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/>
              <a:t>e.g</a:t>
            </a:r>
            <a:r>
              <a:rPr lang="en-US" altLang="zh-CN" sz="3200" dirty="0"/>
              <a:t>. They travelled 200 miles on the first day</a:t>
            </a:r>
            <a:r>
              <a:rPr lang="en-US" altLang="zh-CN" sz="3200" dirty="0" smtClean="0"/>
              <a:t>.</a:t>
            </a:r>
            <a:endParaRPr lang="en-US" altLang="zh-CN" sz="3200" dirty="0" smtClean="0"/>
          </a:p>
          <a:p>
            <a:pPr indent="713105">
              <a:lnSpc>
                <a:spcPct val="120000"/>
              </a:lnSpc>
            </a:pPr>
            <a:r>
              <a:rPr lang="zh-CN" altLang="en-US" sz="3200" dirty="0" smtClean="0"/>
              <a:t>他们</a:t>
            </a:r>
            <a:r>
              <a:rPr lang="zh-CN" altLang="en-US" sz="3200" dirty="0"/>
              <a:t>第一天走了 </a:t>
            </a:r>
            <a:r>
              <a:rPr lang="en-US" altLang="zh-CN" sz="3200" dirty="0"/>
              <a:t>200 </a:t>
            </a:r>
            <a:r>
              <a:rPr lang="zh-CN" altLang="en-US" sz="3200" dirty="0"/>
              <a:t>英里</a:t>
            </a:r>
            <a:r>
              <a:rPr lang="zh-CN" altLang="en-US" sz="3200" dirty="0" smtClean="0"/>
              <a:t>。</a:t>
            </a:r>
            <a:endParaRPr lang="en-US" altLang="zh-CN" sz="3200" dirty="0" smtClean="0"/>
          </a:p>
          <a:p>
            <a:pPr indent="1344930">
              <a:lnSpc>
                <a:spcPct val="120000"/>
              </a:lnSpc>
            </a:pPr>
            <a:r>
              <a:rPr lang="en-US" altLang="zh-CN" sz="3200" i="1" dirty="0" smtClean="0">
                <a:solidFill>
                  <a:srgbClr val="FF0000"/>
                </a:solidFill>
              </a:rPr>
              <a:t>n.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zh-CN" altLang="en-US" sz="3200" dirty="0" smtClean="0">
                <a:solidFill>
                  <a:srgbClr val="FF0000"/>
                </a:solidFill>
              </a:rPr>
              <a:t>旅行；游历，</a:t>
            </a:r>
            <a:r>
              <a:rPr lang="zh-CN" altLang="en-US" sz="3200" dirty="0">
                <a:solidFill>
                  <a:srgbClr val="FF0000"/>
                </a:solidFill>
              </a:rPr>
              <a:t>泛指一切</a:t>
            </a:r>
            <a:r>
              <a:rPr lang="zh-CN" altLang="en-US" sz="3200" dirty="0" smtClean="0">
                <a:solidFill>
                  <a:srgbClr val="FF0000"/>
                </a:solidFill>
              </a:rPr>
              <a:t>旅游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/>
              <a:t>e.g. Air </a:t>
            </a:r>
            <a:r>
              <a:rPr lang="en-US" altLang="zh-CN" sz="3200" dirty="0">
                <a:solidFill>
                  <a:srgbClr val="FF0000"/>
                </a:solidFill>
              </a:rPr>
              <a:t>travel</a:t>
            </a:r>
            <a:r>
              <a:rPr lang="en-US" altLang="zh-CN" sz="3200" dirty="0"/>
              <a:t> is becoming cheaper</a:t>
            </a:r>
            <a:r>
              <a:rPr lang="en-US" altLang="zh-CN" sz="3200" dirty="0" smtClean="0"/>
              <a:t>.</a:t>
            </a:r>
            <a:endParaRPr lang="en-US" altLang="zh-CN" sz="3200" dirty="0" smtClean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 </a:t>
            </a:r>
            <a:r>
              <a:rPr lang="en-US" altLang="zh-CN" sz="3200" dirty="0" smtClean="0"/>
              <a:t>     </a:t>
            </a:r>
            <a:r>
              <a:rPr lang="zh-CN" altLang="en-US" sz="3200" dirty="0" smtClean="0"/>
              <a:t>乘</a:t>
            </a:r>
            <a:r>
              <a:rPr lang="zh-CN" altLang="en-US" sz="3200" dirty="0"/>
              <a:t>飞机旅行越来越便宜。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67408" y="404664"/>
            <a:ext cx="10801200" cy="591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32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【</a:t>
            </a:r>
            <a:r>
              <a:rPr kumimoji="0" lang="zh-CN" sz="32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链接</a:t>
            </a:r>
            <a:r>
              <a:rPr kumimoji="0" lang="zh-CN" altLang="zh-CN" sz="32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】</a:t>
            </a:r>
            <a:endParaRPr kumimoji="0" lang="zh-CN" altLang="zh-CN" sz="320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trip</a:t>
            </a:r>
            <a:r>
              <a:rPr kumimoji="0" lang="zh-CN" altLang="en-US" sz="32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也有“旅行”的意思，指</a:t>
            </a:r>
            <a:r>
              <a:rPr kumimoji="0" lang="zh-CN" altLang="en-US" sz="320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往返的旅行，尤指娱乐性的短途旅行</a:t>
            </a:r>
            <a:r>
              <a:rPr kumimoji="0" lang="zh-CN" altLang="en-US" sz="32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，常用于短语</a:t>
            </a:r>
            <a:r>
              <a:rPr kumimoji="0" lang="en-US" altLang="zh-CN" sz="32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 on / take a trip</a:t>
            </a:r>
            <a:r>
              <a:rPr kumimoji="0" lang="zh-CN" altLang="en-US" sz="32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中。</a:t>
            </a:r>
            <a:endParaRPr kumimoji="0" lang="zh-CN" altLang="en-US" sz="3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【</a:t>
            </a:r>
            <a:r>
              <a:rPr kumimoji="0" lang="zh-CN" altLang="en-US" sz="32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语境应用</a:t>
            </a:r>
            <a:r>
              <a:rPr kumimoji="0" lang="en-US" altLang="zh-CN" sz="32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】</a:t>
            </a:r>
            <a:r>
              <a:rPr kumimoji="0" lang="zh-CN" altLang="en-US" sz="32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完成句子</a:t>
            </a:r>
            <a:endParaRPr kumimoji="0" lang="zh-CN" altLang="en-US" sz="320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1) </a:t>
            </a:r>
            <a:r>
              <a:rPr kumimoji="0" lang="zh-CN" altLang="en-US" sz="32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她每天走两英里去上班。</a:t>
            </a:r>
            <a:endParaRPr kumimoji="0" lang="zh-CN" altLang="en-US" sz="3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She ______________________ to work each day.</a:t>
            </a:r>
            <a:endParaRPr kumimoji="0" lang="en-US" altLang="zh-CN" sz="3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2) </a:t>
            </a:r>
            <a:r>
              <a:rPr kumimoji="0" lang="zh-CN" altLang="en-US" sz="32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光比声音传播得快。</a:t>
            </a:r>
            <a:endParaRPr kumimoji="0" lang="zh-CN" altLang="en-US" sz="3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Light ______________________ than sound.</a:t>
            </a:r>
            <a:endParaRPr kumimoji="0" lang="en-US" altLang="zh-CN" sz="3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3) </a:t>
            </a:r>
            <a:r>
              <a:rPr kumimoji="0" lang="zh-CN" altLang="en-US" sz="32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我们计划今年夏天去杭州旅游。</a:t>
            </a:r>
            <a:endParaRPr kumimoji="0" lang="zh-CN" altLang="en-US" sz="3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marR="0" lvl="0" indent="-4445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We are planning to ______________________ Hangzhou this summer.</a:t>
            </a:r>
            <a:endParaRPr kumimoji="0" lang="en-US" altLang="zh-CN" sz="3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74210" y="3068960"/>
            <a:ext cx="46538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 travels / walks two miles 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15072" y="4111693"/>
            <a:ext cx="25721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travels faster 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59896" y="5176584"/>
            <a:ext cx="43924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travel / go on a trip / 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r>
              <a:rPr lang="en-US" altLang="zh-CN" sz="3200" dirty="0" smtClean="0">
                <a:solidFill>
                  <a:srgbClr val="FF0000"/>
                </a:solidFill>
              </a:rPr>
              <a:t>take </a:t>
            </a:r>
            <a:r>
              <a:rPr lang="en-US" altLang="zh-CN" sz="3200" dirty="0">
                <a:solidFill>
                  <a:srgbClr val="FF0000"/>
                </a:solidFill>
              </a:rPr>
              <a:t>a trip to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2" name="Text Box 4"/>
          <p:cNvSpPr txBox="1">
            <a:spLocks noChangeArrowheads="1"/>
          </p:cNvSpPr>
          <p:nvPr/>
        </p:nvSpPr>
        <p:spPr bwMode="auto">
          <a:xfrm>
            <a:off x="5735960" y="2564904"/>
            <a:ext cx="4537075" cy="245605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go to college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travel around the world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make a lot of money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get an education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99333" name="Text Box 5"/>
          <p:cNvSpPr txBox="1">
            <a:spLocks noChangeArrowheads="1"/>
          </p:cNvSpPr>
          <p:nvPr/>
        </p:nvSpPr>
        <p:spPr bwMode="auto">
          <a:xfrm>
            <a:off x="2927648" y="2656885"/>
            <a:ext cx="2449512" cy="2456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3200" dirty="0"/>
              <a:t>上大学</a:t>
            </a:r>
            <a:endParaRPr lang="zh-CN" altLang="en-US" sz="3200" dirty="0"/>
          </a:p>
          <a:p>
            <a:pPr algn="r">
              <a:lnSpc>
                <a:spcPct val="120000"/>
              </a:lnSpc>
            </a:pPr>
            <a:r>
              <a:rPr lang="zh-CN" altLang="en-US" sz="3200" dirty="0"/>
              <a:t>周游世界</a:t>
            </a:r>
            <a:endParaRPr lang="zh-CN" altLang="en-US" sz="3200" dirty="0"/>
          </a:p>
          <a:p>
            <a:pPr algn="r">
              <a:lnSpc>
                <a:spcPct val="120000"/>
              </a:lnSpc>
            </a:pPr>
            <a:r>
              <a:rPr lang="zh-CN" altLang="en-US" sz="3200" dirty="0"/>
              <a:t>赚许多钱</a:t>
            </a:r>
            <a:endParaRPr lang="zh-CN" altLang="en-US" sz="3200" dirty="0"/>
          </a:p>
          <a:p>
            <a:pPr algn="r">
              <a:lnSpc>
                <a:spcPct val="120000"/>
              </a:lnSpc>
            </a:pPr>
            <a:r>
              <a:rPr lang="zh-CN" altLang="en-US" sz="3200" dirty="0"/>
              <a:t>接受教育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1340768"/>
            <a:ext cx="3581955" cy="10984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9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9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9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2"/>
          <p:cNvSpPr txBox="1">
            <a:spLocks noChangeArrowheads="1"/>
          </p:cNvSpPr>
          <p:nvPr/>
        </p:nvSpPr>
        <p:spPr bwMode="auto">
          <a:xfrm>
            <a:off x="551384" y="1700808"/>
            <a:ext cx="11305256" cy="4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254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0000FF"/>
                </a:solidFill>
                <a:cs typeface="Times New Roman" panose="02020603050405020304" pitchFamily="18" charset="0"/>
              </a:rPr>
              <a:t>根据短文内容及所给词的提示填空。</a:t>
            </a:r>
            <a:endParaRPr lang="zh-CN" altLang="en-US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Hello, I’m John. I (1</a:t>
            </a:r>
            <a:r>
              <a:rPr lang="en-US" altLang="zh-CN" dirty="0" smtClean="0">
                <a:cs typeface="Times New Roman" panose="02020603050405020304" pitchFamily="18" charset="0"/>
              </a:rPr>
              <a:t>)__________(</a:t>
            </a:r>
            <a:r>
              <a:rPr lang="en-US" altLang="zh-CN" dirty="0">
                <a:cs typeface="Times New Roman" panose="02020603050405020304" pitchFamily="18" charset="0"/>
              </a:rPr>
              <a:t>want) to become a pilot like my friend. I think he looks cool when he (2</a:t>
            </a:r>
            <a:r>
              <a:rPr lang="en-US" altLang="zh-CN" dirty="0" smtClean="0">
                <a:cs typeface="Times New Roman" panose="02020603050405020304" pitchFamily="18" charset="0"/>
              </a:rPr>
              <a:t>)__________(</a:t>
            </a:r>
            <a:r>
              <a:rPr lang="en-US" altLang="zh-CN" dirty="0">
                <a:cs typeface="Times New Roman" panose="02020603050405020304" pitchFamily="18" charset="0"/>
              </a:rPr>
              <a:t>wear) his pilot uniform. If I become a pilot, my parents (3</a:t>
            </a:r>
            <a:r>
              <a:rPr lang="en-US" altLang="zh-CN" dirty="0" smtClean="0">
                <a:cs typeface="Times New Roman" panose="02020603050405020304" pitchFamily="18" charset="0"/>
              </a:rPr>
              <a:t>)_________ (</a:t>
            </a:r>
            <a:r>
              <a:rPr lang="en-US" altLang="zh-CN" dirty="0">
                <a:cs typeface="Times New Roman" panose="02020603050405020304" pitchFamily="18" charset="0"/>
              </a:rPr>
              <a:t>be) proud (</a:t>
            </a:r>
            <a:r>
              <a:rPr lang="zh-CN" altLang="en-US" dirty="0">
                <a:cs typeface="Times New Roman" panose="02020603050405020304" pitchFamily="18" charset="0"/>
              </a:rPr>
              <a:t>自豪的</a:t>
            </a:r>
            <a:r>
              <a:rPr lang="en-US" altLang="zh-CN" dirty="0">
                <a:cs typeface="Times New Roman" panose="02020603050405020304" pitchFamily="18" charset="0"/>
              </a:rPr>
              <a:t>) of me and I (4</a:t>
            </a:r>
            <a:r>
              <a:rPr lang="en-US" altLang="zh-CN" dirty="0" smtClean="0">
                <a:cs typeface="Times New Roman" panose="02020603050405020304" pitchFamily="18" charset="0"/>
              </a:rPr>
              <a:t>)__________ (</a:t>
            </a:r>
            <a:r>
              <a:rPr lang="en-US" altLang="zh-CN" dirty="0">
                <a:cs typeface="Times New Roman" panose="02020603050405020304" pitchFamily="18" charset="0"/>
              </a:rPr>
              <a:t>travel) around the world. I am tall and of medium build. I (5</a:t>
            </a:r>
            <a:r>
              <a:rPr lang="en-US" altLang="zh-CN" dirty="0" smtClean="0">
                <a:cs typeface="Times New Roman" panose="02020603050405020304" pitchFamily="18" charset="0"/>
              </a:rPr>
              <a:t>)__________(</a:t>
            </a:r>
            <a:r>
              <a:rPr lang="en-US" altLang="zh-CN" dirty="0">
                <a:cs typeface="Times New Roman" panose="02020603050405020304" pitchFamily="18" charset="0"/>
              </a:rPr>
              <a:t>be) quite healthy and strong. I like playing sports. 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106501" name="Rectangle 5"/>
          <p:cNvSpPr>
            <a:spLocks noChangeArrowheads="1"/>
          </p:cNvSpPr>
          <p:nvPr/>
        </p:nvSpPr>
        <p:spPr bwMode="auto">
          <a:xfrm>
            <a:off x="4530155" y="2276872"/>
            <a:ext cx="1493837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want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6503" name="Rectangle 7"/>
          <p:cNvSpPr>
            <a:spLocks noChangeArrowheads="1"/>
          </p:cNvSpPr>
          <p:nvPr/>
        </p:nvSpPr>
        <p:spPr bwMode="auto">
          <a:xfrm>
            <a:off x="8398294" y="2900736"/>
            <a:ext cx="1422400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wears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6504" name="Rectangle 8"/>
          <p:cNvSpPr>
            <a:spLocks noChangeArrowheads="1"/>
          </p:cNvSpPr>
          <p:nvPr/>
        </p:nvSpPr>
        <p:spPr bwMode="auto">
          <a:xfrm>
            <a:off x="9830572" y="3473601"/>
            <a:ext cx="1592751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will be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6505" name="Rectangle 9"/>
          <p:cNvSpPr>
            <a:spLocks noChangeArrowheads="1"/>
          </p:cNvSpPr>
          <p:nvPr/>
        </p:nvSpPr>
        <p:spPr bwMode="auto">
          <a:xfrm>
            <a:off x="6767582" y="4048188"/>
            <a:ext cx="2124075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will travel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6506" name="Rectangle 10"/>
          <p:cNvSpPr>
            <a:spLocks noChangeArrowheads="1"/>
          </p:cNvSpPr>
          <p:nvPr/>
        </p:nvSpPr>
        <p:spPr bwMode="auto">
          <a:xfrm>
            <a:off x="9172994" y="4655749"/>
            <a:ext cx="1295400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am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52" y="518081"/>
            <a:ext cx="3871296" cy="11827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6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6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6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6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1" grpId="0"/>
      <p:bldP spid="106503" grpId="0"/>
      <p:bldP spid="106504" grpId="0"/>
      <p:bldP spid="106505" grpId="0"/>
      <p:bldP spid="10650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ext Box 2"/>
          <p:cNvSpPr txBox="1">
            <a:spLocks noChangeArrowheads="1"/>
          </p:cNvSpPr>
          <p:nvPr/>
        </p:nvSpPr>
        <p:spPr bwMode="auto">
          <a:xfrm>
            <a:off x="911424" y="2132856"/>
            <a:ext cx="10873208" cy="2456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254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Also, I (6</a:t>
            </a:r>
            <a:r>
              <a:rPr lang="en-US" altLang="zh-CN" dirty="0" smtClean="0">
                <a:cs typeface="Times New Roman" panose="02020603050405020304" pitchFamily="18" charset="0"/>
              </a:rPr>
              <a:t>)___________(</a:t>
            </a:r>
            <a:r>
              <a:rPr lang="en-US" altLang="zh-CN" dirty="0">
                <a:cs typeface="Times New Roman" panose="02020603050405020304" pitchFamily="18" charset="0"/>
              </a:rPr>
              <a:t>study) hard at school. If I (7</a:t>
            </a:r>
            <a:r>
              <a:rPr lang="en-US" altLang="zh-CN" dirty="0" smtClean="0">
                <a:cs typeface="Times New Roman" panose="02020603050405020304" pitchFamily="18" charset="0"/>
              </a:rPr>
              <a:t>)__________(</a:t>
            </a:r>
            <a:r>
              <a:rPr lang="en-US" altLang="zh-CN" dirty="0">
                <a:cs typeface="Times New Roman" panose="02020603050405020304" pitchFamily="18" charset="0"/>
              </a:rPr>
              <a:t>have) a chance (</a:t>
            </a:r>
            <a:r>
              <a:rPr lang="zh-CN" altLang="en-US" dirty="0">
                <a:cs typeface="Times New Roman" panose="02020603050405020304" pitchFamily="18" charset="0"/>
              </a:rPr>
              <a:t>机会</a:t>
            </a:r>
            <a:r>
              <a:rPr lang="en-US" altLang="zh-CN" dirty="0">
                <a:cs typeface="Times New Roman" panose="02020603050405020304" pitchFamily="18" charset="0"/>
              </a:rPr>
              <a:t>) to become a pilot, I will have a great time flying in the blue sky. I (8</a:t>
            </a:r>
            <a:r>
              <a:rPr lang="en-US" altLang="zh-CN" dirty="0" smtClean="0">
                <a:cs typeface="Times New Roman" panose="02020603050405020304" pitchFamily="18" charset="0"/>
              </a:rPr>
              <a:t>)__________ (</a:t>
            </a:r>
            <a:r>
              <a:rPr lang="en-US" altLang="zh-CN" dirty="0">
                <a:cs typeface="Times New Roman" panose="02020603050405020304" pitchFamily="18" charset="0"/>
              </a:rPr>
              <a:t>believe) I can be an excellent pilot. 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113667" name="Rectangle 3"/>
          <p:cNvSpPr>
            <a:spLocks noChangeArrowheads="1"/>
          </p:cNvSpPr>
          <p:nvPr/>
        </p:nvSpPr>
        <p:spPr bwMode="auto">
          <a:xfrm>
            <a:off x="2639616" y="1634802"/>
            <a:ext cx="244827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study</a:t>
            </a: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/</a:t>
            </a:r>
            <a:endParaRPr lang="en-US" altLang="zh-CN" sz="3200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am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studying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3669" name="Rectangle 5"/>
          <p:cNvSpPr>
            <a:spLocks noChangeArrowheads="1"/>
          </p:cNvSpPr>
          <p:nvPr/>
        </p:nvSpPr>
        <p:spPr bwMode="auto">
          <a:xfrm>
            <a:off x="1991544" y="2742984"/>
            <a:ext cx="1296144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have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3670" name="Rectangle 6"/>
          <p:cNvSpPr>
            <a:spLocks noChangeArrowheads="1"/>
          </p:cNvSpPr>
          <p:nvPr/>
        </p:nvSpPr>
        <p:spPr bwMode="auto">
          <a:xfrm>
            <a:off x="8940924" y="3342390"/>
            <a:ext cx="2447925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believe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3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/>
      <p:bldP spid="113669" grpId="0"/>
      <p:bldP spid="11367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4" name="Text Box 4"/>
          <p:cNvSpPr txBox="1">
            <a:spLocks noChangeArrowheads="1"/>
          </p:cNvSpPr>
          <p:nvPr/>
        </p:nvSpPr>
        <p:spPr bwMode="auto">
          <a:xfrm>
            <a:off x="1991544" y="2996952"/>
            <a:ext cx="7992888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latin typeface="+mn-lt"/>
              </a:rPr>
              <a:t>Make a conversation according to 1d.</a:t>
            </a:r>
            <a:endParaRPr lang="en-US" altLang="zh-CN" sz="3200" dirty="0">
              <a:latin typeface="+mn-lt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+mn-lt"/>
              </a:rPr>
              <a:t>Preview the passage in 2b.</a:t>
            </a:r>
            <a:endParaRPr lang="zh-CN" altLang="en-US" sz="3200" dirty="0"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1484784"/>
            <a:ext cx="4543906" cy="12210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2780928"/>
            <a:ext cx="6826955" cy="170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696218" y="1603071"/>
            <a:ext cx="9879683" cy="1382448"/>
          </a:xfrm>
          <a:prstGeom prst="rect">
            <a:avLst/>
          </a:prstGeom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things below </a:t>
            </a:r>
            <a:r>
              <a:rPr lang="en-US" altLang="zh-CN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most important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you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Circle  3 things and talk about 1.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73" name="Rectangle 3"/>
          <p:cNvSpPr txBox="1">
            <a:spLocks noChangeArrowheads="1"/>
          </p:cNvSpPr>
          <p:nvPr/>
        </p:nvSpPr>
        <p:spPr bwMode="auto">
          <a:xfrm>
            <a:off x="1631315" y="2780665"/>
            <a:ext cx="9796145" cy="2581275"/>
          </a:xfrm>
          <a:prstGeom prst="rect">
            <a:avLst/>
          </a:prstGeom>
          <a:solidFill>
            <a:srgbClr val="FFFF99">
              <a:alpha val="64999"/>
            </a:srgbClr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pPr marL="0" lvl="1">
              <a:lnSpc>
                <a:spcPct val="112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zh-CN" sz="2800" dirty="0">
                <a:solidFill>
                  <a:srgbClr val="000000"/>
                </a:solidFill>
              </a:rPr>
              <a:t>____be happy     </a:t>
            </a:r>
            <a:r>
              <a:rPr lang="en-US" altLang="zh-CN" sz="2800" dirty="0" smtClean="0">
                <a:solidFill>
                  <a:srgbClr val="000000"/>
                </a:solidFill>
              </a:rPr>
              <a:t>                       ____ </a:t>
            </a:r>
            <a:r>
              <a:rPr lang="en-US" altLang="zh-CN" sz="2800" dirty="0">
                <a:solidFill>
                  <a:srgbClr val="FF0000"/>
                </a:solidFill>
              </a:rPr>
              <a:t>travel</a:t>
            </a:r>
            <a:r>
              <a:rPr lang="en-US" altLang="zh-CN" sz="2800" dirty="0">
                <a:solidFill>
                  <a:srgbClr val="000000"/>
                </a:solidFill>
              </a:rPr>
              <a:t> around the world</a:t>
            </a:r>
            <a:endParaRPr lang="en-US" altLang="zh-CN" sz="2800" b="0" dirty="0"/>
          </a:p>
          <a:p>
            <a:pPr>
              <a:lnSpc>
                <a:spcPct val="112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zh-CN" sz="2800" dirty="0">
                <a:solidFill>
                  <a:srgbClr val="000000"/>
                </a:solidFill>
              </a:rPr>
              <a:t>____go to college/</a:t>
            </a:r>
            <a:r>
              <a:rPr lang="en-US" altLang="zh-CN" sz="2800" dirty="0">
                <a:solidFill>
                  <a:srgbClr val="000000"/>
                </a:solidFill>
                <a:sym typeface="+mn-ea"/>
              </a:rPr>
              <a:t>get a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further</a:t>
            </a:r>
            <a:r>
              <a:rPr lang="en-US" altLang="zh-CN" sz="2800" dirty="0">
                <a:solidFill>
                  <a:srgbClr val="000000"/>
                </a:solidFill>
                <a:sym typeface="+mn-ea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sym typeface="+mn-ea"/>
              </a:rPr>
              <a:t>education</a:t>
            </a:r>
            <a:endParaRPr lang="en-US" altLang="zh-CN" sz="2800" dirty="0" smtClean="0">
              <a:solidFill>
                <a:srgbClr val="000000"/>
              </a:solidFill>
              <a:sym typeface="+mn-ea"/>
            </a:endParaRPr>
          </a:p>
          <a:p>
            <a:pPr>
              <a:lnSpc>
                <a:spcPct val="112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zh-CN" sz="2800" dirty="0" smtClean="0">
                <a:solidFill>
                  <a:srgbClr val="000000"/>
                </a:solidFill>
              </a:rPr>
              <a:t>____</a:t>
            </a:r>
            <a:r>
              <a:rPr lang="en-US" altLang="zh-CN" sz="2800" dirty="0">
                <a:solidFill>
                  <a:srgbClr val="000000"/>
                </a:solidFill>
              </a:rPr>
              <a:t>make a lot of money         ____ be famous     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marL="0" lvl="1">
              <a:lnSpc>
                <a:spcPct val="112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zh-CN" sz="2800" dirty="0">
                <a:solidFill>
                  <a:srgbClr val="000000"/>
                </a:solidFill>
                <a:sym typeface="+mn-ea"/>
              </a:rPr>
              <a:t>____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get together with family</a:t>
            </a:r>
            <a:r>
              <a:rPr lang="en-US" altLang="zh-CN" sz="2800" dirty="0">
                <a:solidFill>
                  <a:srgbClr val="000000"/>
                </a:solidFill>
                <a:sym typeface="+mn-ea"/>
              </a:rPr>
              <a:t>   ____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make my dream come ture</a:t>
            </a:r>
            <a:endParaRPr lang="en-US" altLang="zh-CN" sz="2800" b="0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287688" y="2277164"/>
            <a:ext cx="1296144" cy="648072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555021"/>
            <a:ext cx="915533" cy="9155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" y="-99695"/>
            <a:ext cx="2745740" cy="7531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" y="2421255"/>
            <a:ext cx="1579880" cy="15125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04945"/>
            <a:ext cx="1562100" cy="15138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31950" y="5227955"/>
            <a:ext cx="10317480" cy="1641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I think </a:t>
            </a:r>
            <a:r>
              <a:rPr lang="en-US" altLang="zh-CN" sz="2800" u="sng" dirty="0">
                <a:solidFill>
                  <a:srgbClr val="FF0000"/>
                </a:solidFill>
                <a:sym typeface="+mn-ea"/>
              </a:rPr>
              <a:t>being happy, going to college and getting together with my family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 are the most important to me. </a:t>
            </a:r>
            <a:r>
              <a:rPr lang="en-US" altLang="zh-CN" sz="2800" u="sng" dirty="0">
                <a:solidFill>
                  <a:srgbClr val="FF0000"/>
                </a:solidFill>
                <a:sym typeface="+mn-ea"/>
              </a:rPr>
              <a:t>B</a:t>
            </a:r>
            <a:r>
              <a:rPr lang="en-US" altLang="zh-CN" sz="2800" u="sng" dirty="0">
                <a:solidFill>
                  <a:srgbClr val="FF0000"/>
                </a:solidFill>
                <a:sym typeface="+mn-ea"/>
              </a:rPr>
              <a:t>ecause being happy makes me feel that the life is meaningful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.</a:t>
            </a:r>
            <a:endParaRPr lang="en-US" altLang="zh-CN" sz="2800" dirty="0" smtClean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01165" y="335280"/>
            <a:ext cx="10317480" cy="1426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About your future, do you have any 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plan right now?</a:t>
            </a:r>
            <a:endParaRPr lang="en-US" altLang="zh-CN" sz="3200" dirty="0">
              <a:solidFill>
                <a:srgbClr val="FF0000"/>
              </a:solidFill>
              <a:sym typeface="+mn-ea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200" dirty="0" smtClean="0">
                <a:solidFill>
                  <a:srgbClr val="FF0000"/>
                </a:solidFill>
                <a:sym typeface="+mn-ea"/>
              </a:rPr>
              <a:t>Do your parents have any plan for you, too?</a:t>
            </a:r>
            <a:endParaRPr lang="en-US" altLang="zh-CN" sz="3200" dirty="0" smtClean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  <p:bldP spid="3" grpId="0" animBg="1"/>
      <p:bldP spid="1127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937260" y="334645"/>
            <a:ext cx="10317480" cy="6308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4000" dirty="0">
                <a:solidFill>
                  <a:srgbClr val="FF0000"/>
                </a:solidFill>
                <a:sym typeface="+mn-ea"/>
              </a:rPr>
              <a:t>Money is important.</a:t>
            </a:r>
            <a:endParaRPr lang="en-US" altLang="zh-CN" sz="4000" dirty="0">
              <a:solidFill>
                <a:srgbClr val="FF0000"/>
              </a:solidFill>
              <a:sym typeface="+mn-ea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4000" dirty="0" smtClean="0">
                <a:solidFill>
                  <a:srgbClr val="0066FF"/>
                </a:solidFill>
                <a:sym typeface="+mn-ea"/>
              </a:rPr>
              <a:t>Money is not the most important.</a:t>
            </a:r>
            <a:endParaRPr lang="en-US" altLang="zh-CN" sz="4000" dirty="0" smtClean="0">
              <a:solidFill>
                <a:srgbClr val="0066FF"/>
              </a:solidFill>
              <a:sym typeface="+mn-ea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4000" dirty="0" smtClean="0">
                <a:solidFill>
                  <a:srgbClr val="00B050"/>
                </a:solidFill>
                <a:sym typeface="+mn-ea"/>
              </a:rPr>
              <a:t>Before we become an adult(</a:t>
            </a:r>
            <a:r>
              <a:rPr lang="zh-CN" altLang="zh-CN" sz="4000" dirty="0" smtClean="0">
                <a:solidFill>
                  <a:srgbClr val="00B050"/>
                </a:solidFill>
                <a:sym typeface="+mn-ea"/>
              </a:rPr>
              <a:t>成年人</a:t>
            </a:r>
            <a:r>
              <a:rPr lang="en-US" altLang="zh-CN" sz="4000" dirty="0" smtClean="0">
                <a:solidFill>
                  <a:srgbClr val="00B050"/>
                </a:solidFill>
                <a:sym typeface="+mn-ea"/>
              </a:rPr>
              <a:t>), come out to the society</a:t>
            </a:r>
            <a:r>
              <a:rPr lang="en-US" altLang="zh-CN" sz="4000" dirty="0" smtClean="0">
                <a:solidFill>
                  <a:srgbClr val="00B050"/>
                </a:solidFill>
                <a:sym typeface="+mn-ea"/>
              </a:rPr>
              <a:t>(</a:t>
            </a:r>
            <a:r>
              <a:rPr lang="zh-CN" altLang="en-US" sz="4000" dirty="0" smtClean="0">
                <a:solidFill>
                  <a:srgbClr val="00B050"/>
                </a:solidFill>
                <a:sym typeface="+mn-ea"/>
              </a:rPr>
              <a:t>社会</a:t>
            </a:r>
            <a:r>
              <a:rPr lang="en-US" altLang="zh-CN" sz="4000" dirty="0" smtClean="0">
                <a:solidFill>
                  <a:srgbClr val="00B050"/>
                </a:solidFill>
                <a:sym typeface="+mn-ea"/>
              </a:rPr>
              <a:t>)</a:t>
            </a:r>
            <a:r>
              <a:rPr lang="en-US" altLang="zh-CN" sz="4000" dirty="0" smtClean="0">
                <a:solidFill>
                  <a:srgbClr val="00B050"/>
                </a:solidFill>
                <a:sym typeface="+mn-ea"/>
              </a:rPr>
              <a:t> and make money, there are also many things important for us to do, such as trying and taking on more things we are interested in and experiencing</a:t>
            </a:r>
            <a:r>
              <a:rPr lang="en-US" altLang="zh-CN" sz="4000" dirty="0" smtClean="0">
                <a:solidFill>
                  <a:srgbClr val="00B050"/>
                </a:solidFill>
                <a:sym typeface="+mn-ea"/>
              </a:rPr>
              <a:t>(</a:t>
            </a:r>
            <a:r>
              <a:rPr lang="zh-CN" altLang="zh-CN" sz="4000" dirty="0" smtClean="0">
                <a:solidFill>
                  <a:srgbClr val="00B050"/>
                </a:solidFill>
                <a:sym typeface="+mn-ea"/>
              </a:rPr>
              <a:t>经历</a:t>
            </a:r>
            <a:r>
              <a:rPr lang="en-US" altLang="zh-CN" sz="4000" dirty="0" smtClean="0">
                <a:solidFill>
                  <a:srgbClr val="00B050"/>
                </a:solidFill>
                <a:sym typeface="+mn-ea"/>
              </a:rPr>
              <a:t>)</a:t>
            </a:r>
            <a:r>
              <a:rPr lang="en-US" altLang="zh-CN" sz="4000" dirty="0" smtClean="0">
                <a:solidFill>
                  <a:srgbClr val="00B050"/>
                </a:solidFill>
                <a:sym typeface="+mn-ea"/>
              </a:rPr>
              <a:t> more as possible as we can.</a:t>
            </a:r>
            <a:endParaRPr lang="en-US" altLang="zh-CN" sz="4000" dirty="0" smtClean="0">
              <a:solidFill>
                <a:srgbClr val="00B050"/>
              </a:solidFill>
              <a:sym typeface="+mn-ea"/>
            </a:endParaRPr>
          </a:p>
        </p:txBody>
      </p:sp>
    </p:spTree>
  </p:cSld>
  <p:clrMapOvr>
    <a:masterClrMapping/>
  </p:clrMapOvr>
  <p:transition>
    <p:wheel spokes="2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86" name="Picture 10" descr="CIMG5567"/>
          <p:cNvPicPr>
            <a:picLocks noChangeAspect="1" noChangeArrowheads="1"/>
          </p:cNvPicPr>
          <p:nvPr/>
        </p:nvPicPr>
        <p:blipFill rotWithShape="1">
          <a:blip r:embed="rId2" cstate="print">
            <a:lum bright="-6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30"/>
          <a:stretch>
            <a:fillRect/>
          </a:stretch>
        </p:blipFill>
        <p:spPr bwMode="auto">
          <a:xfrm>
            <a:off x="839470" y="836295"/>
            <a:ext cx="2999105" cy="236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774" y="-99633"/>
            <a:ext cx="5904656" cy="1107122"/>
          </a:xfrm>
          <a:prstGeom prst="rect">
            <a:avLst/>
          </a:prstGeom>
        </p:spPr>
      </p:pic>
      <p:sp>
        <p:nvSpPr>
          <p:cNvPr id="10" name="AutoShape 10"/>
          <p:cNvSpPr>
            <a:spLocks noChangeArrowheads="1"/>
          </p:cNvSpPr>
          <p:nvPr/>
        </p:nvSpPr>
        <p:spPr bwMode="auto">
          <a:xfrm>
            <a:off x="3936365" y="980440"/>
            <a:ext cx="6650355" cy="1550035"/>
          </a:xfrm>
          <a:prstGeom prst="wedgeRoundRectCallout">
            <a:avLst>
              <a:gd name="adj1" fmla="val 3989"/>
              <a:gd name="adj2" fmla="val -51101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r>
              <a:rPr lang="en-US" altLang="zh-CN" sz="3000" dirty="0" smtClean="0">
                <a:solidFill>
                  <a:srgbClr val="FF0000"/>
                </a:solidFill>
              </a:rPr>
              <a:t>agent</a:t>
            </a:r>
            <a:r>
              <a:rPr lang="en-US" altLang="zh-CN" sz="3000" i="1" dirty="0" smtClean="0">
                <a:solidFill>
                  <a:srgbClr val="FF0000"/>
                </a:solidFill>
              </a:rPr>
              <a:t>  n. </a:t>
            </a:r>
            <a:r>
              <a:rPr lang="zh-CN" altLang="en-US" sz="3000" dirty="0" smtClean="0">
                <a:solidFill>
                  <a:srgbClr val="FF0000"/>
                </a:solidFill>
              </a:rPr>
              <a:t>代理人，经纪人</a:t>
            </a:r>
            <a:endParaRPr lang="zh-CN" altLang="en-US" sz="3000" dirty="0" smtClean="0">
              <a:solidFill>
                <a:srgbClr val="FF0000"/>
              </a:solidFill>
            </a:endParaRPr>
          </a:p>
          <a:p>
            <a:r>
              <a:rPr lang="en-US" altLang="zh-CN" sz="3000" dirty="0">
                <a:solidFill>
                  <a:srgbClr val="FF0000"/>
                </a:solidFill>
              </a:rPr>
              <a:t>An agent is a person who gets work for an actor, a musician or a player, etc.</a:t>
            </a:r>
            <a:endParaRPr lang="en-US" altLang="zh-CN" sz="3000" dirty="0">
              <a:solidFill>
                <a:srgbClr val="FF0000"/>
              </a:solidFill>
            </a:endParaRPr>
          </a:p>
        </p:txBody>
      </p:sp>
      <p:pic>
        <p:nvPicPr>
          <p:cNvPr id="2" name="Picture 10" descr="CIMG5567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 rotWithShape="1">
          <a:blip r:embed="rId2" cstate="print">
            <a:lum bright="-6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70"/>
          <a:stretch>
            <a:fillRect/>
          </a:stretch>
        </p:blipFill>
        <p:spPr bwMode="auto">
          <a:xfrm>
            <a:off x="623570" y="3068955"/>
            <a:ext cx="3171190" cy="242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926840" y="2632710"/>
            <a:ext cx="7579360" cy="3177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Who are they?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00B050"/>
                </a:solidFill>
              </a:rPr>
              <a:t>They’re Michael, </a:t>
            </a:r>
            <a:r>
              <a:rPr lang="en-US" altLang="zh-CN" u="sng" dirty="0" smtClean="0">
                <a:solidFill>
                  <a:srgbClr val="00B050"/>
                </a:solidFill>
              </a:rPr>
              <a:t>the soccer agent</a:t>
            </a:r>
            <a:r>
              <a:rPr lang="en-US" altLang="zh-CN" dirty="0" smtClean="0">
                <a:solidFill>
                  <a:srgbClr val="00B050"/>
                </a:solidFill>
              </a:rPr>
              <a:t> and Michael’s parents.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What is The Lions?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B050"/>
                </a:solidFill>
                <a:cs typeface="Times New Roman" panose="02020603050405020304" pitchFamily="18" charset="0"/>
                <a:sym typeface="+mn-ea"/>
              </a:rPr>
              <a:t>It might be </a:t>
            </a:r>
            <a:r>
              <a:rPr lang="en-US" altLang="zh-CN" u="sng" dirty="0">
                <a:solidFill>
                  <a:srgbClr val="00B050"/>
                </a:solidFill>
                <a:cs typeface="Times New Roman" panose="02020603050405020304" pitchFamily="18" charset="0"/>
                <a:sym typeface="+mn-ea"/>
              </a:rPr>
              <a:t>the name of a soccer team</a:t>
            </a:r>
            <a:r>
              <a:rPr lang="en-US" altLang="zh-CN" dirty="0">
                <a:solidFill>
                  <a:srgbClr val="00B050"/>
                </a:solidFill>
                <a:cs typeface="Times New Roman" panose="02020603050405020304" pitchFamily="18" charset="0"/>
                <a:sym typeface="+mn-ea"/>
              </a:rPr>
              <a:t>.</a:t>
            </a:r>
            <a:endParaRPr lang="en-US" altLang="zh-CN" dirty="0">
              <a:solidFill>
                <a:srgbClr val="00B050"/>
              </a:solidFill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-40640" y="5671820"/>
            <a:ext cx="12376785" cy="1382395"/>
          </a:xfrm>
          <a:prstGeom prst="rect">
            <a:avLst/>
          </a:prstGeom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of the things are the most important 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Michael and his parents? </a:t>
            </a:r>
            <a:endParaRPr lang="en-US" altLang="zh-CN" sz="28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5600" y="3315658"/>
            <a:ext cx="5328047" cy="334245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u="sng" dirty="0"/>
              <a:t>       </a:t>
            </a:r>
            <a:r>
              <a:rPr kumimoji="1" lang="en-US" altLang="zh-CN" dirty="0"/>
              <a:t>  be happy       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u="sng" dirty="0"/>
              <a:t>       </a:t>
            </a:r>
            <a:r>
              <a:rPr kumimoji="1" lang="en-US" altLang="zh-CN" dirty="0"/>
              <a:t>  travel around the world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u="sng" dirty="0"/>
              <a:t>       </a:t>
            </a:r>
            <a:r>
              <a:rPr kumimoji="1" lang="en-US" altLang="zh-CN" dirty="0"/>
              <a:t>  go to college   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u="sng" dirty="0"/>
              <a:t>       </a:t>
            </a:r>
            <a:r>
              <a:rPr kumimoji="1" lang="en-US" altLang="zh-CN" dirty="0"/>
              <a:t>  make a lot of money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u="sng" dirty="0"/>
              <a:t>       </a:t>
            </a:r>
            <a:r>
              <a:rPr kumimoji="1" lang="en-US" altLang="zh-CN" dirty="0"/>
              <a:t>  be famous       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u="sng" dirty="0"/>
              <a:t>       </a:t>
            </a:r>
            <a:r>
              <a:rPr kumimoji="1" lang="en-US" altLang="zh-CN" dirty="0"/>
              <a:t>  get an education</a:t>
            </a:r>
            <a:endParaRPr kumimoji="1" lang="en-US" altLang="zh-CN" u="sng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751187" y="4986507"/>
            <a:ext cx="6080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solidFill>
                  <a:srgbClr val="FF3300"/>
                </a:solidFill>
              </a:rPr>
              <a:t>P</a:t>
            </a:r>
            <a:endParaRPr kumimoji="1" lang="en-US" altLang="zh-CN">
              <a:solidFill>
                <a:srgbClr val="FF3300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751187" y="5994420"/>
            <a:ext cx="6080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solidFill>
                  <a:srgbClr val="FF3300"/>
                </a:solidFill>
              </a:rPr>
              <a:t>P</a:t>
            </a:r>
            <a:endParaRPr kumimoji="1" lang="en-US" altLang="zh-CN">
              <a:solidFill>
                <a:srgbClr val="FF3300"/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751187" y="5529432"/>
            <a:ext cx="6080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solidFill>
                  <a:srgbClr val="FF3300"/>
                </a:solidFill>
              </a:rPr>
              <a:t>A</a:t>
            </a:r>
            <a:endParaRPr kumimoji="1" lang="en-US" altLang="zh-CN">
              <a:solidFill>
                <a:srgbClr val="FF3300"/>
              </a:solidFill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2711499" y="3918908"/>
            <a:ext cx="6080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rgbClr val="FF3300"/>
                </a:solidFill>
              </a:rPr>
              <a:t>A</a:t>
            </a:r>
            <a:endParaRPr kumimoji="1" lang="en-US" altLang="zh-CN" dirty="0">
              <a:solidFill>
                <a:srgbClr val="FF3300"/>
              </a:solidFill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751187" y="4410244"/>
            <a:ext cx="6080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rgbClr val="FF3300"/>
                </a:solidFill>
              </a:rPr>
              <a:t>P</a:t>
            </a:r>
            <a:endParaRPr kumimoji="1" lang="en-US" altLang="zh-CN" dirty="0">
              <a:solidFill>
                <a:srgbClr val="FF3300"/>
              </a:solidFill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751187" y="3355345"/>
            <a:ext cx="6080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solidFill>
                  <a:srgbClr val="FF3300"/>
                </a:solidFill>
              </a:rPr>
              <a:t>P</a:t>
            </a:r>
            <a:endParaRPr kumimoji="1" lang="en-US" altLang="zh-CN">
              <a:solidFill>
                <a:srgbClr val="FF3300"/>
              </a:solidFill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1382869" y="1375468"/>
            <a:ext cx="9630249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Listen. Look at the list in 1a. Write </a:t>
            </a:r>
            <a:r>
              <a:rPr lang="en-US" altLang="zh-CN" i="1" dirty="0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before each thing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the soccer agent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talks about and </a:t>
            </a:r>
            <a:r>
              <a:rPr lang="en-US" altLang="zh-CN" i="1" dirty="0">
                <a:solidFill>
                  <a:srgbClr val="00B050"/>
                </a:solidFill>
                <a:latin typeface="Arial" panose="020B0604020202020204" pitchFamily="34" charset="0"/>
              </a:rPr>
              <a:t>P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before each thing 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</a:rPr>
              <a:t>Michael’s parents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talk about.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36" y="1556792"/>
            <a:ext cx="915533" cy="9155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525" y="328603"/>
            <a:ext cx="3895834" cy="1046865"/>
          </a:xfrm>
          <a:prstGeom prst="rect">
            <a:avLst/>
          </a:prstGeom>
        </p:spPr>
      </p:pic>
      <p:pic>
        <p:nvPicPr>
          <p:cNvPr id="4" name="Section B 1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422" y="3063284"/>
            <a:ext cx="1168896" cy="11688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97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7" name="Text Box 3"/>
          <p:cNvSpPr txBox="1">
            <a:spLocks noChangeArrowheads="1"/>
          </p:cNvSpPr>
          <p:nvPr/>
        </p:nvSpPr>
        <p:spPr bwMode="auto">
          <a:xfrm>
            <a:off x="284692" y="1861461"/>
            <a:ext cx="5572021" cy="4579620"/>
          </a:xfrm>
          <a:prstGeom prst="rect">
            <a:avLst/>
          </a:prstGeom>
          <a:noFill/>
          <a:ln w="19050">
            <a:solidFill>
              <a:srgbClr val="2ECC71"/>
            </a:solidFill>
          </a:ln>
          <a:effectLst/>
        </p:spPr>
        <p:txBody>
          <a:bodyPr wrap="square">
            <a:spAutoFit/>
          </a:bodyPr>
          <a:lstStyle>
            <a:lvl1pPr marL="446405" indent="-446405" defTabSz="9131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584325" indent="-685800" defTabSz="9131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2449830" indent="-685800" defTabSz="9131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3314700" indent="-685800" defTabSz="9131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4180205" indent="-685800" defTabSz="9131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637405" indent="-685800" defTabSz="91313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5094605" indent="-685800" defTabSz="91313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5551805" indent="-685800" defTabSz="91313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6009005" indent="-685800" defTabSz="91313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4000"/>
              </a:lnSpc>
            </a:pPr>
            <a:r>
              <a:rPr lang="en-US" altLang="zh-CN" dirty="0"/>
              <a:t>1. </a:t>
            </a:r>
            <a:r>
              <a:rPr lang="en-US" altLang="zh-CN" dirty="0">
                <a:solidFill>
                  <a:srgbClr val="00B050"/>
                </a:solidFill>
              </a:rPr>
              <a:t>If</a:t>
            </a:r>
            <a:r>
              <a:rPr lang="en-US" altLang="zh-CN" dirty="0"/>
              <a:t> you </a:t>
            </a:r>
            <a:r>
              <a:rPr lang="en-US" altLang="zh-CN" dirty="0">
                <a:solidFill>
                  <a:srgbClr val="0000FF"/>
                </a:solidFill>
              </a:rPr>
              <a:t>join the </a:t>
            </a:r>
            <a:r>
              <a:rPr lang="en-US" altLang="zh-CN" dirty="0" smtClean="0">
                <a:solidFill>
                  <a:srgbClr val="0000FF"/>
                </a:solidFill>
              </a:rPr>
              <a:t>Lions</a:t>
            </a:r>
            <a:r>
              <a:rPr lang="en-US" altLang="zh-CN" dirty="0"/>
              <a:t>, </a:t>
            </a:r>
            <a:r>
              <a:rPr lang="en-US" altLang="zh-CN" dirty="0" smtClean="0"/>
              <a:t>____</a:t>
            </a:r>
            <a:endParaRPr lang="en-US" altLang="zh-CN" dirty="0"/>
          </a:p>
          <a:p>
            <a:pPr eaLnBrk="1" hangingPunct="1">
              <a:lnSpc>
                <a:spcPct val="114000"/>
              </a:lnSpc>
            </a:pPr>
            <a:r>
              <a:rPr lang="en-US" altLang="zh-CN" dirty="0"/>
              <a:t>2. </a:t>
            </a:r>
            <a:r>
              <a:rPr lang="en-US" altLang="zh-CN" dirty="0">
                <a:solidFill>
                  <a:srgbClr val="00B050"/>
                </a:solidFill>
              </a:rPr>
              <a:t>If</a:t>
            </a:r>
            <a:r>
              <a:rPr lang="en-US" altLang="zh-CN" dirty="0"/>
              <a:t> you </a:t>
            </a:r>
            <a:r>
              <a:rPr lang="en-US" altLang="zh-CN" dirty="0">
                <a:solidFill>
                  <a:srgbClr val="0000FF"/>
                </a:solidFill>
              </a:rPr>
              <a:t>become a </a:t>
            </a:r>
            <a:r>
              <a:rPr lang="en-US" altLang="zh-CN" dirty="0" smtClean="0">
                <a:solidFill>
                  <a:srgbClr val="0000FF"/>
                </a:solidFill>
              </a:rPr>
              <a:t>Lion</a:t>
            </a:r>
            <a:r>
              <a:rPr lang="en-US" altLang="zh-CN" dirty="0"/>
              <a:t>, ____</a:t>
            </a:r>
            <a:endParaRPr lang="en-US" altLang="zh-CN" dirty="0"/>
          </a:p>
          <a:p>
            <a:pPr eaLnBrk="1" hangingPunct="1">
              <a:lnSpc>
                <a:spcPct val="114000"/>
              </a:lnSpc>
            </a:pPr>
            <a:r>
              <a:rPr lang="en-US" altLang="zh-CN" dirty="0"/>
              <a:t>3. And </a:t>
            </a:r>
            <a:r>
              <a:rPr lang="en-US" altLang="zh-CN" dirty="0">
                <a:solidFill>
                  <a:srgbClr val="00B050"/>
                </a:solidFill>
              </a:rPr>
              <a:t>if</a:t>
            </a:r>
            <a:r>
              <a:rPr lang="en-US" altLang="zh-CN" dirty="0"/>
              <a:t> you </a:t>
            </a:r>
            <a:r>
              <a:rPr lang="en-US" altLang="zh-CN" dirty="0">
                <a:solidFill>
                  <a:srgbClr val="0000FF"/>
                </a:solidFill>
              </a:rPr>
              <a:t>work </a:t>
            </a:r>
            <a:r>
              <a:rPr lang="en-US" altLang="zh-CN" dirty="0" smtClean="0">
                <a:solidFill>
                  <a:srgbClr val="0000FF"/>
                </a:solidFill>
              </a:rPr>
              <a:t>really </a:t>
            </a:r>
            <a:r>
              <a:rPr lang="en-US" altLang="zh-CN" dirty="0">
                <a:solidFill>
                  <a:srgbClr val="0000FF"/>
                </a:solidFill>
              </a:rPr>
              <a:t>hard</a:t>
            </a:r>
            <a:r>
              <a:rPr lang="en-US" altLang="zh-CN" dirty="0"/>
              <a:t>, ____</a:t>
            </a:r>
            <a:endParaRPr lang="en-US" altLang="zh-CN" dirty="0"/>
          </a:p>
          <a:p>
            <a:pPr eaLnBrk="1" hangingPunct="1">
              <a:lnSpc>
                <a:spcPct val="114000"/>
              </a:lnSpc>
            </a:pPr>
            <a:r>
              <a:rPr lang="en-US" altLang="zh-CN" dirty="0"/>
              <a:t>4. </a:t>
            </a:r>
            <a:r>
              <a:rPr lang="en-US" altLang="zh-CN" dirty="0">
                <a:solidFill>
                  <a:srgbClr val="00B050"/>
                </a:solidFill>
              </a:rPr>
              <a:t>If</a:t>
            </a:r>
            <a:r>
              <a:rPr lang="en-US" altLang="zh-CN" dirty="0"/>
              <a:t> you </a:t>
            </a:r>
            <a:r>
              <a:rPr lang="en-US" altLang="zh-CN" dirty="0">
                <a:solidFill>
                  <a:srgbClr val="0000FF"/>
                </a:solidFill>
              </a:rPr>
              <a:t>become a </a:t>
            </a:r>
            <a:r>
              <a:rPr lang="en-US" altLang="zh-CN" dirty="0" smtClean="0">
                <a:solidFill>
                  <a:srgbClr val="0000FF"/>
                </a:solidFill>
              </a:rPr>
              <a:t>soccer </a:t>
            </a:r>
            <a:r>
              <a:rPr lang="en-US" altLang="zh-CN" dirty="0">
                <a:solidFill>
                  <a:srgbClr val="0000FF"/>
                </a:solidFill>
              </a:rPr>
              <a:t>player</a:t>
            </a:r>
            <a:r>
              <a:rPr lang="en-US" altLang="zh-CN" dirty="0"/>
              <a:t>, ____</a:t>
            </a:r>
            <a:endParaRPr lang="en-US" altLang="zh-CN" dirty="0"/>
          </a:p>
          <a:p>
            <a:pPr eaLnBrk="1" hangingPunct="1">
              <a:lnSpc>
                <a:spcPct val="114000"/>
              </a:lnSpc>
            </a:pPr>
            <a:r>
              <a:rPr lang="en-US" altLang="zh-CN" dirty="0"/>
              <a:t>5. But </a:t>
            </a:r>
            <a:r>
              <a:rPr lang="en-US" altLang="zh-CN" dirty="0">
                <a:solidFill>
                  <a:srgbClr val="00B050"/>
                </a:solidFill>
              </a:rPr>
              <a:t>if</a:t>
            </a:r>
            <a:r>
              <a:rPr lang="en-US" altLang="zh-CN" dirty="0"/>
              <a:t> I </a:t>
            </a:r>
            <a:r>
              <a:rPr lang="en-US" altLang="zh-CN" dirty="0">
                <a:solidFill>
                  <a:srgbClr val="0000FF"/>
                </a:solidFill>
              </a:rPr>
              <a:t>don’t do this</a:t>
            </a:r>
            <a:r>
              <a:rPr lang="en-US" altLang="zh-CN" dirty="0"/>
              <a:t> now, ____</a:t>
            </a:r>
            <a:endParaRPr lang="en-US" altLang="zh-CN" dirty="0"/>
          </a:p>
        </p:txBody>
      </p:sp>
      <p:sp>
        <p:nvSpPr>
          <p:cNvPr id="190469" name="Text Box 5"/>
          <p:cNvSpPr txBox="1">
            <a:spLocks noChangeArrowheads="1"/>
          </p:cNvSpPr>
          <p:nvPr/>
        </p:nvSpPr>
        <p:spPr bwMode="auto">
          <a:xfrm>
            <a:off x="5973324" y="2331075"/>
            <a:ext cx="5978784" cy="3194721"/>
          </a:xfrm>
          <a:prstGeom prst="rect">
            <a:avLst/>
          </a:prstGeom>
          <a:noFill/>
          <a:ln w="19050">
            <a:solidFill>
              <a:srgbClr val="0066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685800" indent="-6858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43000" indent="-6858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600200" indent="-6858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057400" indent="-6858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4600" indent="-6858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1800" indent="-685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9000" indent="-685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6200" indent="-685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3400" indent="-685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kumimoji="1" lang="en-US" altLang="zh-CN" dirty="0"/>
              <a:t>a. you</a:t>
            </a:r>
            <a:r>
              <a:rPr kumimoji="1" lang="en-US" altLang="zh-CN" dirty="0">
                <a:solidFill>
                  <a:srgbClr val="00B050"/>
                </a:solidFill>
              </a:rPr>
              <a:t>’ll</a:t>
            </a:r>
            <a:r>
              <a:rPr kumimoji="1" lang="en-US" altLang="zh-CN" dirty="0"/>
              <a:t> </a:t>
            </a:r>
            <a:r>
              <a:rPr kumimoji="1" lang="en-US" altLang="zh-CN" dirty="0">
                <a:solidFill>
                  <a:srgbClr val="0000FF"/>
                </a:solidFill>
              </a:rPr>
              <a:t>be famous</a:t>
            </a:r>
            <a:r>
              <a:rPr kumimoji="1" lang="en-US" altLang="zh-CN" dirty="0"/>
              <a:t>. </a:t>
            </a:r>
            <a:endParaRPr kumimoji="1" lang="en-US" altLang="zh-CN" dirty="0"/>
          </a:p>
          <a:p>
            <a:pPr eaLnBrk="1" hangingPunct="1">
              <a:lnSpc>
                <a:spcPct val="105000"/>
              </a:lnSpc>
            </a:pPr>
            <a:r>
              <a:rPr kumimoji="1" lang="en-US" altLang="zh-CN" dirty="0"/>
              <a:t>b. I</a:t>
            </a:r>
            <a:r>
              <a:rPr kumimoji="1" lang="en-US" altLang="zh-CN" dirty="0">
                <a:solidFill>
                  <a:srgbClr val="00B050"/>
                </a:solidFill>
              </a:rPr>
              <a:t>’ll</a:t>
            </a:r>
            <a:r>
              <a:rPr kumimoji="1" lang="en-US" altLang="zh-CN" dirty="0"/>
              <a:t> </a:t>
            </a:r>
            <a:r>
              <a:rPr kumimoji="1" lang="en-US" altLang="zh-CN" dirty="0">
                <a:solidFill>
                  <a:srgbClr val="0000FF"/>
                </a:solidFill>
              </a:rPr>
              <a:t>never do it</a:t>
            </a:r>
            <a:r>
              <a:rPr kumimoji="1" lang="en-US" altLang="zh-CN" dirty="0"/>
              <a:t>.</a:t>
            </a:r>
            <a:endParaRPr kumimoji="1" lang="en-US" altLang="zh-CN" dirty="0"/>
          </a:p>
          <a:p>
            <a:pPr marL="444500" indent="-444500" eaLnBrk="1" hangingPunct="1">
              <a:lnSpc>
                <a:spcPct val="105000"/>
              </a:lnSpc>
            </a:pPr>
            <a:r>
              <a:rPr kumimoji="1" lang="en-US" altLang="zh-CN" dirty="0"/>
              <a:t>c. you</a:t>
            </a:r>
            <a:r>
              <a:rPr kumimoji="1" lang="en-US" altLang="zh-CN" dirty="0">
                <a:solidFill>
                  <a:srgbClr val="00B050"/>
                </a:solidFill>
              </a:rPr>
              <a:t>’ll</a:t>
            </a:r>
            <a:r>
              <a:rPr kumimoji="1" lang="en-US" altLang="zh-CN" dirty="0"/>
              <a:t> </a:t>
            </a:r>
            <a:r>
              <a:rPr kumimoji="1" lang="en-US" altLang="zh-CN" dirty="0">
                <a:solidFill>
                  <a:srgbClr val="0000FF"/>
                </a:solidFill>
              </a:rPr>
              <a:t>become a </a:t>
            </a:r>
            <a:r>
              <a:rPr kumimoji="1" lang="en-US" altLang="zh-CN" dirty="0" smtClean="0">
                <a:solidFill>
                  <a:srgbClr val="0000FF"/>
                </a:solidFill>
              </a:rPr>
              <a:t>great </a:t>
            </a:r>
            <a:r>
              <a:rPr kumimoji="1" lang="en-US" altLang="zh-CN" dirty="0">
                <a:solidFill>
                  <a:srgbClr val="0000FF"/>
                </a:solidFill>
              </a:rPr>
              <a:t>soccer player</a:t>
            </a:r>
            <a:r>
              <a:rPr kumimoji="1" lang="en-US" altLang="zh-CN" dirty="0"/>
              <a:t>. </a:t>
            </a:r>
            <a:endParaRPr kumimoji="1" lang="en-US" altLang="zh-CN" dirty="0"/>
          </a:p>
          <a:p>
            <a:pPr eaLnBrk="1" hangingPunct="1">
              <a:lnSpc>
                <a:spcPct val="105000"/>
              </a:lnSpc>
            </a:pPr>
            <a:r>
              <a:rPr kumimoji="1" lang="en-US" altLang="zh-CN" dirty="0"/>
              <a:t>d. you</a:t>
            </a:r>
            <a:r>
              <a:rPr kumimoji="1" lang="en-US" altLang="zh-CN" dirty="0">
                <a:solidFill>
                  <a:srgbClr val="00B050"/>
                </a:solidFill>
              </a:rPr>
              <a:t>’ll</a:t>
            </a:r>
            <a:r>
              <a:rPr kumimoji="1" lang="en-US" altLang="zh-CN" dirty="0"/>
              <a:t> </a:t>
            </a:r>
            <a:r>
              <a:rPr kumimoji="1" lang="en-US" altLang="zh-CN" dirty="0">
                <a:solidFill>
                  <a:srgbClr val="0000FF"/>
                </a:solidFill>
              </a:rPr>
              <a:t>never go to </a:t>
            </a:r>
            <a:r>
              <a:rPr kumimoji="1" lang="en-US" altLang="zh-CN" dirty="0" smtClean="0">
                <a:solidFill>
                  <a:srgbClr val="0000FF"/>
                </a:solidFill>
              </a:rPr>
              <a:t>college</a:t>
            </a:r>
            <a:r>
              <a:rPr kumimoji="1" lang="en-US" altLang="zh-CN" dirty="0"/>
              <a:t>. </a:t>
            </a:r>
            <a:endParaRPr kumimoji="1" lang="en-US" altLang="zh-CN" dirty="0"/>
          </a:p>
          <a:p>
            <a:pPr marL="358775" indent="-358775" eaLnBrk="1" hangingPunct="1">
              <a:lnSpc>
                <a:spcPct val="105000"/>
              </a:lnSpc>
            </a:pPr>
            <a:r>
              <a:rPr kumimoji="1" lang="en-US" altLang="zh-CN" dirty="0"/>
              <a:t>e. you</a:t>
            </a:r>
            <a:r>
              <a:rPr kumimoji="1" lang="en-US" altLang="zh-CN" dirty="0">
                <a:solidFill>
                  <a:srgbClr val="00B050"/>
                </a:solidFill>
              </a:rPr>
              <a:t>’ll</a:t>
            </a:r>
            <a:r>
              <a:rPr kumimoji="1" lang="en-US" altLang="zh-CN" dirty="0"/>
              <a:t> </a:t>
            </a:r>
            <a:r>
              <a:rPr kumimoji="1" lang="en-US" altLang="zh-CN" dirty="0">
                <a:solidFill>
                  <a:srgbClr val="0000FF"/>
                </a:solidFill>
              </a:rPr>
              <a:t>travel around </a:t>
            </a:r>
            <a:r>
              <a:rPr kumimoji="1" lang="en-US" altLang="zh-CN" dirty="0" smtClean="0">
                <a:solidFill>
                  <a:srgbClr val="0000FF"/>
                </a:solidFill>
              </a:rPr>
              <a:t>the world</a:t>
            </a:r>
            <a:r>
              <a:rPr kumimoji="1" lang="en-US" altLang="zh-CN" dirty="0"/>
              <a:t>. </a:t>
            </a:r>
            <a:endParaRPr kumimoji="1" lang="en-US" altLang="zh-CN" dirty="0"/>
          </a:p>
        </p:txBody>
      </p:sp>
      <p:sp>
        <p:nvSpPr>
          <p:cNvPr id="235528" name="Text Box 8"/>
          <p:cNvSpPr txBox="1">
            <a:spLocks noChangeArrowheads="1"/>
          </p:cNvSpPr>
          <p:nvPr/>
        </p:nvSpPr>
        <p:spPr bwMode="auto">
          <a:xfrm>
            <a:off x="4837964" y="2439679"/>
            <a:ext cx="609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e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35529" name="Text Box 9"/>
          <p:cNvSpPr txBox="1">
            <a:spLocks noChangeArrowheads="1"/>
          </p:cNvSpPr>
          <p:nvPr/>
        </p:nvSpPr>
        <p:spPr bwMode="auto">
          <a:xfrm>
            <a:off x="986317" y="3538385"/>
            <a:ext cx="609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a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35530" name="Text Box 10"/>
          <p:cNvSpPr txBox="1">
            <a:spLocks noChangeArrowheads="1"/>
          </p:cNvSpPr>
          <p:nvPr/>
        </p:nvSpPr>
        <p:spPr bwMode="auto">
          <a:xfrm>
            <a:off x="4677180" y="1853743"/>
            <a:ext cx="609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dirty="0">
                <a:cs typeface="Times New Roman" panose="02020603050405020304" pitchFamily="18" charset="0"/>
              </a:rPr>
              <a:t>c</a:t>
            </a:r>
            <a:endParaRPr kumimoji="1"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2267380" y="4634231"/>
            <a:ext cx="609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d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Text Box 9"/>
          <p:cNvSpPr txBox="1">
            <a:spLocks noChangeArrowheads="1"/>
          </p:cNvSpPr>
          <p:nvPr/>
        </p:nvSpPr>
        <p:spPr bwMode="auto">
          <a:xfrm>
            <a:off x="986317" y="5800084"/>
            <a:ext cx="609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b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2653" name="Text Box 5"/>
          <p:cNvSpPr txBox="1">
            <a:spLocks noChangeArrowheads="1"/>
          </p:cNvSpPr>
          <p:nvPr/>
        </p:nvSpPr>
        <p:spPr bwMode="auto">
          <a:xfrm>
            <a:off x="1041091" y="793198"/>
            <a:ext cx="79216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Listen again. Complete the sentences.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2" y="667512"/>
            <a:ext cx="915533" cy="915533"/>
          </a:xfrm>
          <a:prstGeom prst="rect">
            <a:avLst/>
          </a:prstGeom>
        </p:spPr>
      </p:pic>
      <p:pic>
        <p:nvPicPr>
          <p:cNvPr id="4" name="Section B 1c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756491"/>
            <a:ext cx="1097252" cy="10972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5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888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35528" grpId="0"/>
      <p:bldP spid="235529" grpId="0"/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1344" y="260648"/>
            <a:ext cx="11928648" cy="4904609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solidFill>
                  <a:srgbClr val="0000FF"/>
                </a:solidFill>
              </a:rPr>
              <a:t>Read the conversations.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i="1" dirty="0" smtClean="0">
                <a:solidFill>
                  <a:srgbClr val="9933FF"/>
                </a:solidFill>
                <a:latin typeface="Times New Roman" panose="02020603050405020304" pitchFamily="18" charset="0"/>
              </a:rPr>
              <a:t>Conversation 1</a:t>
            </a:r>
            <a:endParaRPr lang="en-US" altLang="zh-CN" b="1" i="1" dirty="0" smtClean="0">
              <a:solidFill>
                <a:srgbClr val="9933FF"/>
              </a:solidFill>
              <a:latin typeface="Times New Roman" panose="02020603050405020304" pitchFamily="18" charset="0"/>
            </a:endParaRPr>
          </a:p>
          <a:p>
            <a:pPr marL="1611630" indent="-161163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Agent: The Lions are a great soccer team, you know!</a:t>
            </a:r>
            <a:endPara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1611630" indent="-161163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Michael: Oh, I know.</a:t>
            </a:r>
            <a:endPara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1250950" indent="-125095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Agent: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If you join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the Lions, you’ll become a great soccer player.</a:t>
            </a:r>
            <a:endPara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1611630" indent="-161163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Michael: I’m sure I will. Will I </a:t>
            </a:r>
            <a:r>
              <a:rPr lang="en-US" altLang="zh-CN" b="1" dirty="0" smtClean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travel</a:t>
            </a:r>
            <a:r>
              <a:rPr lang="en-US" altLang="zh-CN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much?</a:t>
            </a:r>
            <a:endPara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1611630" indent="-161163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Agent: Sure!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If you become a Lion, you’ll travel around the world.</a:t>
            </a:r>
            <a:endPara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1611630" indent="-161163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Michael: Sounds great.</a:t>
            </a:r>
            <a:endPara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1611630" indent="-161163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Agent: It is. And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if you work really hard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, you’ll be famous.</a:t>
            </a:r>
            <a:endParaRPr lang="en-US" altLang="zh-CN" b="1" kern="0" dirty="0" smtClean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marL="1611630" indent="-161163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Michael: Well, I don’t know.</a:t>
            </a:r>
            <a:endParaRPr lang="en-US" altLang="zh-CN" b="1" kern="0" dirty="0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1611630" indent="-1611630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b="1" kern="0" dirty="0" smtClean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commondata" val="eyJoZGlkIjoiNDM4NDRhZjIyZDUyMzExNjg0NmQ2NTc2MzhlMmQ2ZTYifQ=="/>
  <p:tag name="KSO_WPP_MARK_KEY" val="7a90cb5e-99e5-49a2-96fa-b3c66c206872"/>
  <p:tag name="COMMONDATA" val="eyJoZGlkIjoiMTJmNTg2ODljNGQyMTIwYzYzZjY5YTYzOWFjMThmMDg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smtClean="0"/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7456</Words>
  <Application>WPS 演示</Application>
  <PresentationFormat>宽屏</PresentationFormat>
  <Paragraphs>269</Paragraphs>
  <Slides>30</Slides>
  <Notes>1</Notes>
  <HiddenSlides>0</HiddenSlides>
  <MMClips>4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Arial</vt:lpstr>
      <vt:lpstr>宋体</vt:lpstr>
      <vt:lpstr>Wingdings</vt:lpstr>
      <vt:lpstr>Times New Roman</vt:lpstr>
      <vt:lpstr>微软雅黑</vt:lpstr>
      <vt:lpstr>Arial Unicode MS</vt:lpstr>
      <vt:lpstr>Calibri</vt:lpstr>
      <vt:lpstr>Wingdings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562</cp:revision>
  <dcterms:created xsi:type="dcterms:W3CDTF">2013-03-17T02:35:00Z</dcterms:created>
  <dcterms:modified xsi:type="dcterms:W3CDTF">2024-01-02T06:24:02Z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9FFD9F02AF214C9EA9905C42E54624BA_12</vt:lpwstr>
  </property>
  <property fmtid="{D5CDD505-2E9C-101B-9397-08002B2CF9AE}" pid="3" name="KSOProductBuildVer">
    <vt:lpwstr>2052-12.1.0.16120</vt:lpwstr>
  </property>
</Properties>
</file>